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1" r:id="rId4"/>
    <p:sldId id="257" r:id="rId5"/>
    <p:sldId id="259" r:id="rId6"/>
    <p:sldId id="266" r:id="rId7"/>
    <p:sldId id="258" r:id="rId8"/>
    <p:sldId id="261" r:id="rId9"/>
    <p:sldId id="267" r:id="rId10"/>
    <p:sldId id="260" r:id="rId11"/>
    <p:sldId id="268" r:id="rId12"/>
    <p:sldId id="262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ANALYSIS.xlsx]Sheet6!PivotTable9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 10 HYGIEA</a:t>
            </a:r>
            <a:r>
              <a:rPr lang="en-US" b="1" baseline="0" dirty="0">
                <a:solidFill>
                  <a:schemeClr val="tx1"/>
                </a:solidFill>
              </a:rPr>
              <a:t> DEACTIVE CUSTOMER'S BY DAYS</a:t>
            </a:r>
            <a:endParaRPr 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Sheet6!$J$22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Sheet6!$I$23:$I$34</c:f>
              <c:strCache>
                <c:ptCount val="11"/>
                <c:pt idx="0">
                  <c:v>169 days </c:v>
                </c:pt>
                <c:pt idx="1">
                  <c:v>199 days </c:v>
                </c:pt>
                <c:pt idx="2">
                  <c:v>248 days </c:v>
                </c:pt>
                <c:pt idx="3">
                  <c:v>262 days </c:v>
                </c:pt>
                <c:pt idx="4">
                  <c:v>277 days </c:v>
                </c:pt>
                <c:pt idx="5">
                  <c:v>284 days</c:v>
                </c:pt>
                <c:pt idx="6">
                  <c:v>326 days </c:v>
                </c:pt>
                <c:pt idx="7">
                  <c:v>402 days </c:v>
                </c:pt>
                <c:pt idx="8">
                  <c:v>408 days </c:v>
                </c:pt>
                <c:pt idx="9">
                  <c:v>818 days </c:v>
                </c:pt>
                <c:pt idx="10">
                  <c:v>87 days </c:v>
                </c:pt>
              </c:strCache>
            </c:strRef>
          </c:cat>
          <c:val>
            <c:numRef>
              <c:f>Sheet6!$J$23:$J$34</c:f>
              <c:numCache>
                <c:formatCode>General</c:formatCode>
                <c:ptCount val="11"/>
                <c:pt idx="0">
                  <c:v>81</c:v>
                </c:pt>
                <c:pt idx="1">
                  <c:v>46</c:v>
                </c:pt>
                <c:pt idx="2">
                  <c:v>54</c:v>
                </c:pt>
                <c:pt idx="3">
                  <c:v>58</c:v>
                </c:pt>
                <c:pt idx="4">
                  <c:v>46</c:v>
                </c:pt>
                <c:pt idx="5">
                  <c:v>61</c:v>
                </c:pt>
                <c:pt idx="6">
                  <c:v>88</c:v>
                </c:pt>
                <c:pt idx="7">
                  <c:v>57</c:v>
                </c:pt>
                <c:pt idx="8">
                  <c:v>76</c:v>
                </c:pt>
                <c:pt idx="9">
                  <c:v>272</c:v>
                </c:pt>
                <c:pt idx="1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2-4148-9BB6-4C3AB61FF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989152"/>
        <c:axId val="982977504"/>
      </c:barChart>
      <c:catAx>
        <c:axId val="98298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977504"/>
        <c:crosses val="autoZero"/>
        <c:auto val="1"/>
        <c:lblAlgn val="ctr"/>
        <c:lblOffset val="100"/>
        <c:noMultiLvlLbl val="0"/>
      </c:catAx>
      <c:valAx>
        <c:axId val="982977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98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ANALYSIS.xlsx]Sheet3!PivotTable14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bg2"/>
                </a:solidFill>
              </a:rPr>
              <a:t>BOTTOM</a:t>
            </a:r>
            <a:r>
              <a:rPr lang="en-GB" b="1" baseline="0">
                <a:solidFill>
                  <a:schemeClr val="bg2"/>
                </a:solidFill>
              </a:rPr>
              <a:t> 5 STATE BY GENDER</a:t>
            </a:r>
            <a:endParaRPr lang="en-GB" b="1">
              <a:solidFill>
                <a:schemeClr val="bg2"/>
              </a:solidFill>
            </a:endParaRPr>
          </a:p>
        </c:rich>
      </c:tx>
      <c:layout>
        <c:manualLayout>
          <c:xMode val="edge"/>
          <c:yMode val="edge"/>
          <c:x val="0.43171522309711285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Sheet3!$M$39:$M$40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Sheet3!$L$41:$L$46</c:f>
              <c:strCache>
                <c:ptCount val="5"/>
                <c:pt idx="0">
                  <c:v>GOMBE</c:v>
                </c:pt>
                <c:pt idx="1">
                  <c:v>JIGAWA</c:v>
                </c:pt>
                <c:pt idx="2">
                  <c:v>KWARA</c:v>
                </c:pt>
                <c:pt idx="3">
                  <c:v>NASSARAWA</c:v>
                </c:pt>
                <c:pt idx="4">
                  <c:v>SOKOTO</c:v>
                </c:pt>
              </c:strCache>
            </c:strRef>
          </c:cat>
          <c:val>
            <c:numRef>
              <c:f>Sheet3!$M$41:$M$46</c:f>
              <c:numCache>
                <c:formatCode>General</c:formatCode>
                <c:ptCount val="5"/>
                <c:pt idx="3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95-4A98-9EFE-3B292C8DCD94}"/>
            </c:ext>
          </c:extLst>
        </c:ser>
        <c:ser>
          <c:idx val="1"/>
          <c:order val="1"/>
          <c:tx>
            <c:strRef>
              <c:f>Sheet3!$N$39:$N$40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Sheet3!$L$41:$L$46</c:f>
              <c:strCache>
                <c:ptCount val="5"/>
                <c:pt idx="0">
                  <c:v>GOMBE</c:v>
                </c:pt>
                <c:pt idx="1">
                  <c:v>JIGAWA</c:v>
                </c:pt>
                <c:pt idx="2">
                  <c:v>KWARA</c:v>
                </c:pt>
                <c:pt idx="3">
                  <c:v>NASSARAWA</c:v>
                </c:pt>
                <c:pt idx="4">
                  <c:v>SOKOTO</c:v>
                </c:pt>
              </c:strCache>
            </c:strRef>
          </c:cat>
          <c:val>
            <c:numRef>
              <c:f>Sheet3!$N$41:$N$46</c:f>
              <c:numCache>
                <c:formatCode>General</c:formatCode>
                <c:ptCount val="5"/>
                <c:pt idx="0">
                  <c:v>1000</c:v>
                </c:pt>
                <c:pt idx="1">
                  <c:v>1000</c:v>
                </c:pt>
                <c:pt idx="2">
                  <c:v>2000</c:v>
                </c:pt>
                <c:pt idx="4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95-4A98-9EFE-3B292C8DC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20813152"/>
        <c:axId val="1220815648"/>
      </c:barChart>
      <c:catAx>
        <c:axId val="1220813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15648"/>
        <c:crosses val="autoZero"/>
        <c:auto val="1"/>
        <c:lblAlgn val="ctr"/>
        <c:lblOffset val="100"/>
        <c:noMultiLvlLbl val="0"/>
      </c:catAx>
      <c:valAx>
        <c:axId val="1220815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2081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ANALYSIS.xlsx]Sheet3!PivotTable12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bg2"/>
                </a:solidFill>
              </a:rPr>
              <a:t>TOP 5 STATE BY GENDER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</c:pivotFmt>
      <c:pivotFmt>
        <c:idx val="12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22213553803802E-17"/>
              <c:y val="1.34680134680134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22213553803802E-17"/>
              <c:y val="1.34680134680134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</c:pivotFmt>
      <c:pivotFmt>
        <c:idx val="18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22213553803802E-17"/>
              <c:y val="1.34680134680134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</c:pivotFmt>
      <c:pivotFmt>
        <c:idx val="23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22213553803802E-17"/>
              <c:y val="1.34680134680134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</c:pivotFmt>
      <c:pivotFmt>
        <c:idx val="28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4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22213553803802E-17"/>
              <c:y val="1.346801346801346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Sheet3!$H$39:$H$40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3.522213553803802E-17"/>
                  <c:y val="1.34680134680134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414-4C2C-8869-E25AC5B05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Sheet3!$G$41:$G$46</c:f>
              <c:strCache>
                <c:ptCount val="5"/>
                <c:pt idx="0">
                  <c:v>Anambra</c:v>
                </c:pt>
                <c:pt idx="1">
                  <c:v>DELTA</c:v>
                </c:pt>
                <c:pt idx="2">
                  <c:v>KADUNA</c:v>
                </c:pt>
                <c:pt idx="3">
                  <c:v>LAGOS</c:v>
                </c:pt>
                <c:pt idx="4">
                  <c:v>OGUN</c:v>
                </c:pt>
              </c:strCache>
            </c:strRef>
          </c:cat>
          <c:val>
            <c:numRef>
              <c:f>Sheet3!$H$41:$H$46</c:f>
              <c:numCache>
                <c:formatCode>General</c:formatCode>
                <c:ptCount val="5"/>
                <c:pt idx="0">
                  <c:v>2000</c:v>
                </c:pt>
                <c:pt idx="1">
                  <c:v>2000</c:v>
                </c:pt>
                <c:pt idx="2">
                  <c:v>7000</c:v>
                </c:pt>
                <c:pt idx="3">
                  <c:v>51000</c:v>
                </c:pt>
                <c:pt idx="4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14-4C2C-8869-E25AC5B057B9}"/>
            </c:ext>
          </c:extLst>
        </c:ser>
        <c:ser>
          <c:idx val="1"/>
          <c:order val="1"/>
          <c:tx>
            <c:strRef>
              <c:f>Sheet3!$I$39:$I$40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14-4C2C-8869-E25AC5B057B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14-4C2C-8869-E25AC5B057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Sheet3!$G$41:$G$46</c:f>
              <c:strCache>
                <c:ptCount val="5"/>
                <c:pt idx="0">
                  <c:v>Anambra</c:v>
                </c:pt>
                <c:pt idx="1">
                  <c:v>DELTA</c:v>
                </c:pt>
                <c:pt idx="2">
                  <c:v>KADUNA</c:v>
                </c:pt>
                <c:pt idx="3">
                  <c:v>LAGOS</c:v>
                </c:pt>
                <c:pt idx="4">
                  <c:v>OGUN</c:v>
                </c:pt>
              </c:strCache>
            </c:strRef>
          </c:cat>
          <c:val>
            <c:numRef>
              <c:f>Sheet3!$I$41:$I$46</c:f>
              <c:numCache>
                <c:formatCode>General</c:formatCode>
                <c:ptCount val="5"/>
                <c:pt idx="0">
                  <c:v>24000</c:v>
                </c:pt>
                <c:pt idx="1">
                  <c:v>21000</c:v>
                </c:pt>
                <c:pt idx="2">
                  <c:v>31000</c:v>
                </c:pt>
                <c:pt idx="3">
                  <c:v>137000</c:v>
                </c:pt>
                <c:pt idx="4">
                  <c:v>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14-4C2C-8869-E25AC5B05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0714944"/>
        <c:axId val="510720768"/>
      </c:barChart>
      <c:catAx>
        <c:axId val="510714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720768"/>
        <c:crosses val="autoZero"/>
        <c:auto val="1"/>
        <c:lblAlgn val="ctr"/>
        <c:lblOffset val="100"/>
        <c:noMultiLvlLbl val="0"/>
      </c:catAx>
      <c:valAx>
        <c:axId val="510720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71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bg2"/>
                </a:solidFill>
              </a:rPr>
              <a:t>ACTIVE CUSTOMER'S FOR ALL THE HMO'S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>
              <a:lumMod val="1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1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Sheet3!$G$2</c:f>
              <c:strCache>
                <c:ptCount val="1"/>
                <c:pt idx="0">
                  <c:v>Count of AXAMASARD ACTIVE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Sheet3!$F$3:$F$4</c:f>
              <c:strCache>
                <c:ptCount val="1"/>
                <c:pt idx="0">
                  <c:v>Active</c:v>
                </c:pt>
              </c:strCache>
            </c:strRef>
          </c:cat>
          <c:val>
            <c:numRef>
              <c:f>Sheet3!$G$3:$G$4</c:f>
              <c:numCache>
                <c:formatCode>General</c:formatCode>
                <c:ptCount val="1"/>
                <c:pt idx="0">
                  <c:v>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2-40D3-A9F0-71AF3F08CCC0}"/>
            </c:ext>
          </c:extLst>
        </c:ser>
        <c:ser>
          <c:idx val="1"/>
          <c:order val="1"/>
          <c:tx>
            <c:strRef>
              <c:f>Sheet3!$H$2</c:f>
              <c:strCache>
                <c:ptCount val="1"/>
                <c:pt idx="0">
                  <c:v>Count of HYGIEA ACTIVE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Sheet3!$F$3:$F$4</c:f>
              <c:strCache>
                <c:ptCount val="1"/>
                <c:pt idx="0">
                  <c:v>Active</c:v>
                </c:pt>
              </c:strCache>
            </c:strRef>
          </c:cat>
          <c:val>
            <c:numRef>
              <c:f>Sheet3!$H$3:$H$4</c:f>
              <c:numCache>
                <c:formatCode>General</c:formatCode>
                <c:ptCount val="1"/>
                <c:pt idx="0">
                  <c:v>2307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2-40D3-A9F0-71AF3F08CCC0}"/>
            </c:ext>
          </c:extLst>
        </c:ser>
        <c:ser>
          <c:idx val="2"/>
          <c:order val="2"/>
          <c:tx>
            <c:strRef>
              <c:f>Sheet3!$I$2</c:f>
              <c:strCache>
                <c:ptCount val="1"/>
                <c:pt idx="0">
                  <c:v>Count of BASTION ACTIVE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Sheet3!$F$3:$F$4</c:f>
              <c:strCache>
                <c:ptCount val="1"/>
                <c:pt idx="0">
                  <c:v>Active</c:v>
                </c:pt>
              </c:strCache>
            </c:strRef>
          </c:cat>
          <c:val>
            <c:numRef>
              <c:f>Sheet3!$I$3:$I$4</c:f>
              <c:numCache>
                <c:formatCode>General</c:formatCode>
                <c:ptCount val="1"/>
                <c:pt idx="0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2-40D3-A9F0-71AF3F08CC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40504480"/>
        <c:axId val="740522784"/>
      </c:barChart>
      <c:catAx>
        <c:axId val="74050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0522784"/>
        <c:crosses val="autoZero"/>
        <c:auto val="1"/>
        <c:lblAlgn val="ctr"/>
        <c:lblOffset val="100"/>
        <c:noMultiLvlLbl val="0"/>
      </c:catAx>
      <c:valAx>
        <c:axId val="740522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4050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583080961033714"/>
          <c:y val="0.22655058683702273"/>
          <c:w val="0.43050055133640841"/>
          <c:h val="0.371703461595602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bg2"/>
                </a:solidFill>
              </a:rPr>
              <a:t>DEACTIVATED CUSTOMER IN EACH HMO</a:t>
            </a:r>
          </a:p>
        </c:rich>
      </c:tx>
      <c:layout>
        <c:manualLayout>
          <c:xMode val="edge"/>
          <c:yMode val="edge"/>
          <c:x val="0.22282676038885699"/>
          <c:y val="3.42413720024127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Sheet3!$L$17</c:f>
              <c:strCache>
                <c:ptCount val="1"/>
                <c:pt idx="0">
                  <c:v>Count of MODE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Sheet3!$K$18:$K$22</c:f>
              <c:multiLvlStrCache>
                <c:ptCount val="2"/>
                <c:lvl>
                  <c:pt idx="0">
                    <c:v>Deactivate</c:v>
                  </c:pt>
                  <c:pt idx="1">
                    <c:v>Deactivate</c:v>
                  </c:pt>
                </c:lvl>
                <c:lvl>
                  <c:pt idx="0">
                    <c:v>Hygiea</c:v>
                  </c:pt>
                  <c:pt idx="1">
                    <c:v>Bastion</c:v>
                  </c:pt>
                </c:lvl>
              </c:multiLvlStrCache>
            </c:multiLvlStrRef>
          </c:cat>
          <c:val>
            <c:numRef>
              <c:f>Sheet3!$L$18:$L$22</c:f>
              <c:numCache>
                <c:formatCode>General</c:formatCode>
                <c:ptCount val="2"/>
                <c:pt idx="0">
                  <c:v>3295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AB-4A04-9FE3-8A697461EACE}"/>
            </c:ext>
          </c:extLst>
        </c:ser>
        <c:ser>
          <c:idx val="1"/>
          <c:order val="1"/>
          <c:tx>
            <c:strRef>
              <c:f>Sheet3!$M$17</c:f>
              <c:strCache>
                <c:ptCount val="1"/>
                <c:pt idx="0">
                  <c:v>Count of BASTION ACTIVE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Sheet3!$K$18:$K$22</c:f>
              <c:multiLvlStrCache>
                <c:ptCount val="2"/>
                <c:lvl>
                  <c:pt idx="0">
                    <c:v>Deactivate</c:v>
                  </c:pt>
                  <c:pt idx="1">
                    <c:v>Deactivate</c:v>
                  </c:pt>
                </c:lvl>
                <c:lvl>
                  <c:pt idx="0">
                    <c:v>Hygiea</c:v>
                  </c:pt>
                  <c:pt idx="1">
                    <c:v>Bastion</c:v>
                  </c:pt>
                </c:lvl>
              </c:multiLvlStrCache>
            </c:multiLvlStrRef>
          </c:cat>
          <c:val>
            <c:numRef>
              <c:f>Sheet3!$M$18:$M$22</c:f>
              <c:numCache>
                <c:formatCode>General</c:formatCode>
                <c:ptCount val="2"/>
                <c:pt idx="1">
                  <c:v>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AB-4A04-9FE3-8A697461EA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0512800"/>
        <c:axId val="740518624"/>
      </c:barChart>
      <c:catAx>
        <c:axId val="74051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0518624"/>
        <c:crosses val="autoZero"/>
        <c:auto val="1"/>
        <c:lblAlgn val="ctr"/>
        <c:lblOffset val="100"/>
        <c:noMultiLvlLbl val="0"/>
      </c:catAx>
      <c:valAx>
        <c:axId val="740518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4051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[HEALTHINSURED ANALYSIS.xlsx]Sheet3!PivotTable4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solidFill>
                  <a:schemeClr val="bg2"/>
                </a:solidFill>
              </a:rPr>
              <a:t>HYGIEA DEACTIVATED CUSTOMER'S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92D050"/>
          </a:solidFill>
          <a:ln>
            <a:noFill/>
          </a:ln>
          <a:effectLst/>
        </c:spPr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Sheet3!$C$16:$C$19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Sheet3!$B$20:$B$21</c:f>
              <c:strCache>
                <c:ptCount val="1"/>
                <c:pt idx="0">
                  <c:v>Hygiea Deactive</c:v>
                </c:pt>
              </c:strCache>
            </c:strRef>
          </c:cat>
          <c:val>
            <c:numRef>
              <c:f>Sheet3!$C$20:$C$21</c:f>
              <c:numCache>
                <c:formatCode>General</c:formatCode>
                <c:ptCount val="1"/>
                <c:pt idx="0">
                  <c:v>2004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D3-4340-915F-35E091BD4A10}"/>
            </c:ext>
          </c:extLst>
        </c:ser>
        <c:ser>
          <c:idx val="1"/>
          <c:order val="1"/>
          <c:tx>
            <c:strRef>
              <c:f>Sheet3!$D$16:$D$19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Sheet3!$B$20:$B$21</c:f>
              <c:strCache>
                <c:ptCount val="1"/>
                <c:pt idx="0">
                  <c:v>Hygiea Deactive</c:v>
                </c:pt>
              </c:strCache>
            </c:strRef>
          </c:cat>
          <c:val>
            <c:numRef>
              <c:f>Sheet3!$D$20:$D$21</c:f>
              <c:numCache>
                <c:formatCode>General</c:formatCode>
                <c:ptCount val="1"/>
                <c:pt idx="0">
                  <c:v>1291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D3-4340-915F-35E091BD4A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0517376"/>
        <c:axId val="740509472"/>
      </c:barChart>
      <c:catAx>
        <c:axId val="740517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0509472"/>
        <c:crosses val="autoZero"/>
        <c:auto val="1"/>
        <c:lblAlgn val="ctr"/>
        <c:lblOffset val="100"/>
        <c:noMultiLvlLbl val="0"/>
      </c:catAx>
      <c:valAx>
        <c:axId val="740509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4051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ANALYSIS.xlsx]Sheet4!PivotTable2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</a:t>
            </a:r>
            <a:r>
              <a:rPr lang="en-US" b="1" baseline="0" dirty="0">
                <a:solidFill>
                  <a:schemeClr val="tx1"/>
                </a:solidFill>
              </a:rPr>
              <a:t> 10 HYGIEA ACTIVATED CUSTOMER BY DAYS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Sheet4!$F$6:$F$16</c:f>
              <c:strCache>
                <c:ptCount val="10"/>
                <c:pt idx="0">
                  <c:v>249 days </c:v>
                </c:pt>
                <c:pt idx="1">
                  <c:v>278 days </c:v>
                </c:pt>
                <c:pt idx="2">
                  <c:v>31 days </c:v>
                </c:pt>
                <c:pt idx="3">
                  <c:v>460 days </c:v>
                </c:pt>
                <c:pt idx="4">
                  <c:v>563 days </c:v>
                </c:pt>
                <c:pt idx="5">
                  <c:v>71 days </c:v>
                </c:pt>
                <c:pt idx="6">
                  <c:v>774 days </c:v>
                </c:pt>
                <c:pt idx="7">
                  <c:v>815 days </c:v>
                </c:pt>
                <c:pt idx="8">
                  <c:v>816 days </c:v>
                </c:pt>
                <c:pt idx="9">
                  <c:v>818 days </c:v>
                </c:pt>
              </c:strCache>
            </c:strRef>
          </c:cat>
          <c:val>
            <c:numRef>
              <c:f>Sheet4!$G$6:$G$16</c:f>
              <c:numCache>
                <c:formatCode>General</c:formatCode>
                <c:ptCount val="10"/>
                <c:pt idx="0">
                  <c:v>33</c:v>
                </c:pt>
                <c:pt idx="1">
                  <c:v>119</c:v>
                </c:pt>
                <c:pt idx="2">
                  <c:v>35</c:v>
                </c:pt>
                <c:pt idx="3">
                  <c:v>41</c:v>
                </c:pt>
                <c:pt idx="4">
                  <c:v>42</c:v>
                </c:pt>
                <c:pt idx="5">
                  <c:v>65</c:v>
                </c:pt>
                <c:pt idx="6">
                  <c:v>42</c:v>
                </c:pt>
                <c:pt idx="7">
                  <c:v>80</c:v>
                </c:pt>
                <c:pt idx="8">
                  <c:v>91</c:v>
                </c:pt>
                <c:pt idx="9">
                  <c:v>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F3-49F8-B9E8-8335C1622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6032928"/>
        <c:axId val="946040000"/>
      </c:barChart>
      <c:catAx>
        <c:axId val="94603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040000"/>
        <c:crosses val="autoZero"/>
        <c:auto val="1"/>
        <c:lblAlgn val="ctr"/>
        <c:lblOffset val="100"/>
        <c:noMultiLvlLbl val="0"/>
      </c:catAx>
      <c:valAx>
        <c:axId val="94604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60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ANALYSIS.xlsx]Sheet6!PivotTable9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 10 HYGIEA</a:t>
            </a:r>
            <a:r>
              <a:rPr lang="en-US" b="1" baseline="0" dirty="0">
                <a:solidFill>
                  <a:schemeClr val="tx1"/>
                </a:solidFill>
              </a:rPr>
              <a:t> DEACTIVATED CUSTOMER'S BY DAYS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Sheet6!$J$22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Sheet6!$I$23:$I$34</c:f>
              <c:strCache>
                <c:ptCount val="11"/>
                <c:pt idx="0">
                  <c:v>169 days </c:v>
                </c:pt>
                <c:pt idx="1">
                  <c:v>199 days </c:v>
                </c:pt>
                <c:pt idx="2">
                  <c:v>248 days </c:v>
                </c:pt>
                <c:pt idx="3">
                  <c:v>262 days </c:v>
                </c:pt>
                <c:pt idx="4">
                  <c:v>277 days </c:v>
                </c:pt>
                <c:pt idx="5">
                  <c:v>284 days</c:v>
                </c:pt>
                <c:pt idx="6">
                  <c:v>326 days </c:v>
                </c:pt>
                <c:pt idx="7">
                  <c:v>402 days </c:v>
                </c:pt>
                <c:pt idx="8">
                  <c:v>408 days </c:v>
                </c:pt>
                <c:pt idx="9">
                  <c:v>818 days </c:v>
                </c:pt>
                <c:pt idx="10">
                  <c:v>87 days </c:v>
                </c:pt>
              </c:strCache>
            </c:strRef>
          </c:cat>
          <c:val>
            <c:numRef>
              <c:f>Sheet6!$J$23:$J$34</c:f>
              <c:numCache>
                <c:formatCode>General</c:formatCode>
                <c:ptCount val="11"/>
                <c:pt idx="0">
                  <c:v>81</c:v>
                </c:pt>
                <c:pt idx="1">
                  <c:v>46</c:v>
                </c:pt>
                <c:pt idx="2">
                  <c:v>54</c:v>
                </c:pt>
                <c:pt idx="3">
                  <c:v>58</c:v>
                </c:pt>
                <c:pt idx="4">
                  <c:v>46</c:v>
                </c:pt>
                <c:pt idx="5">
                  <c:v>61</c:v>
                </c:pt>
                <c:pt idx="6">
                  <c:v>88</c:v>
                </c:pt>
                <c:pt idx="7">
                  <c:v>57</c:v>
                </c:pt>
                <c:pt idx="8">
                  <c:v>76</c:v>
                </c:pt>
                <c:pt idx="9">
                  <c:v>272</c:v>
                </c:pt>
                <c:pt idx="1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C-4DA6-8B6C-6686F70D7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989152"/>
        <c:axId val="982977504"/>
      </c:barChart>
      <c:catAx>
        <c:axId val="98298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977504"/>
        <c:crosses val="autoZero"/>
        <c:auto val="1"/>
        <c:lblAlgn val="ctr"/>
        <c:lblOffset val="100"/>
        <c:noMultiLvlLbl val="0"/>
      </c:catAx>
      <c:valAx>
        <c:axId val="982977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98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tx1"/>
                </a:solidFill>
              </a:rPr>
              <a:t>BASTION</a:t>
            </a:r>
            <a:r>
              <a:rPr lang="en-GB" b="1" baseline="0">
                <a:solidFill>
                  <a:schemeClr val="tx1"/>
                </a:solidFill>
              </a:rPr>
              <a:t>  MONTHLY PREMIUM BY PLAN</a:t>
            </a:r>
            <a:endParaRPr lang="en-GB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Sheet3!$D$86:$D$87</c:f>
              <c:strCache>
                <c:ptCount val="1"/>
                <c:pt idx="0">
                  <c:v>Alafiya Mini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Sheet3!$C$88:$C$90</c:f>
              <c:strCache>
                <c:ptCount val="2"/>
                <c:pt idx="0">
                  <c:v>Active</c:v>
                </c:pt>
                <c:pt idx="1">
                  <c:v>Deative</c:v>
                </c:pt>
              </c:strCache>
            </c:strRef>
          </c:cat>
          <c:val>
            <c:numRef>
              <c:f>Sheet3!$D$88:$D$90</c:f>
              <c:numCache>
                <c:formatCode>General</c:formatCode>
                <c:ptCount val="2"/>
                <c:pt idx="0">
                  <c:v>5000</c:v>
                </c:pt>
                <c:pt idx="1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4-4FB2-A1C2-8665BD7DE7DE}"/>
            </c:ext>
          </c:extLst>
        </c:ser>
        <c:ser>
          <c:idx val="1"/>
          <c:order val="1"/>
          <c:tx>
            <c:strRef>
              <c:f>Sheet3!$E$86:$E$87</c:f>
              <c:strCache>
                <c:ptCount val="1"/>
                <c:pt idx="0">
                  <c:v>Lafiya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Sheet3!$C$88:$C$90</c:f>
              <c:strCache>
                <c:ptCount val="2"/>
                <c:pt idx="0">
                  <c:v>Active</c:v>
                </c:pt>
                <c:pt idx="1">
                  <c:v>Deative</c:v>
                </c:pt>
              </c:strCache>
            </c:strRef>
          </c:cat>
          <c:val>
            <c:numRef>
              <c:f>Sheet3!$E$88:$E$90</c:f>
              <c:numCache>
                <c:formatCode>General</c:formatCode>
                <c:ptCount val="2"/>
                <c:pt idx="0">
                  <c:v>99925</c:v>
                </c:pt>
                <c:pt idx="1">
                  <c:v>461880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14-4FB2-A1C2-8665BD7DE7DE}"/>
            </c:ext>
          </c:extLst>
        </c:ser>
        <c:ser>
          <c:idx val="2"/>
          <c:order val="2"/>
          <c:tx>
            <c:strRef>
              <c:f>Sheet3!$F$86:$F$87</c:f>
              <c:strCache>
                <c:ptCount val="1"/>
                <c:pt idx="0">
                  <c:v>Lafiya (2K)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Sheet3!$C$88:$C$90</c:f>
              <c:strCache>
                <c:ptCount val="2"/>
                <c:pt idx="0">
                  <c:v>Active</c:v>
                </c:pt>
                <c:pt idx="1">
                  <c:v>Deative</c:v>
                </c:pt>
              </c:strCache>
            </c:strRef>
          </c:cat>
          <c:val>
            <c:numRef>
              <c:f>Sheet3!$F$88:$F$90</c:f>
              <c:numCache>
                <c:formatCode>General</c:formatCode>
                <c:ptCount val="2"/>
                <c:pt idx="0">
                  <c:v>8000</c:v>
                </c:pt>
                <c:pt idx="1">
                  <c:v>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14-4FB2-A1C2-8665BD7DE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5255312"/>
        <c:axId val="845249904"/>
      </c:barChart>
      <c:catAx>
        <c:axId val="84525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5249904"/>
        <c:crosses val="autoZero"/>
        <c:auto val="1"/>
        <c:lblAlgn val="ctr"/>
        <c:lblOffset val="100"/>
        <c:noMultiLvlLbl val="0"/>
      </c:catAx>
      <c:valAx>
        <c:axId val="84524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4525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UPFRONT</a:t>
            </a:r>
            <a:r>
              <a:rPr lang="en-US" b="1" baseline="0" dirty="0">
                <a:solidFill>
                  <a:sysClr val="windowText" lastClr="000000"/>
                </a:solidFill>
              </a:rPr>
              <a:t> BLOCKED CUSTOMER</a:t>
            </a:r>
            <a:endParaRPr lang="en-US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Sheet7!$B$4:$B$8</c:f>
              <c:strCache>
                <c:ptCount val="4"/>
                <c:pt idx="0">
                  <c:v>(blank)</c:v>
                </c:pt>
                <c:pt idx="1">
                  <c:v>Corporate</c:v>
                </c:pt>
                <c:pt idx="2">
                  <c:v>Family</c:v>
                </c:pt>
                <c:pt idx="3">
                  <c:v>Individual</c:v>
                </c:pt>
              </c:strCache>
            </c:strRef>
          </c:cat>
          <c:val>
            <c:numRef>
              <c:f>Sheet7!$C$4:$C$8</c:f>
              <c:numCache>
                <c:formatCode>General</c:formatCode>
                <c:ptCount val="4"/>
                <c:pt idx="0">
                  <c:v>33350</c:v>
                </c:pt>
                <c:pt idx="1">
                  <c:v>450000</c:v>
                </c:pt>
                <c:pt idx="2">
                  <c:v>30450</c:v>
                </c:pt>
                <c:pt idx="3">
                  <c:v>23000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8-48A7-AFA3-2FE3A37057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6983007"/>
        <c:axId val="916984255"/>
      </c:barChart>
      <c:catAx>
        <c:axId val="91698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984255"/>
        <c:crosses val="autoZero"/>
        <c:auto val="1"/>
        <c:lblAlgn val="ctr"/>
        <c:lblOffset val="100"/>
        <c:noMultiLvlLbl val="0"/>
      </c:catAx>
      <c:valAx>
        <c:axId val="9169842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698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TOP 10 SALESTEAM PER INCOME FOR UPFRONT</a:t>
            </a:r>
          </a:p>
        </c:rich>
      </c:tx>
      <c:layout>
        <c:manualLayout>
          <c:xMode val="edge"/>
          <c:yMode val="edge"/>
          <c:x val="0.1782792935278526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Sheet7!$C$25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345168367163467E-2"/>
                  <c:y val="-3.24074074074074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08F-4A26-8A77-18AEF46C8C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Sheet7!$B$26:$B$36</c:f>
              <c:strCache>
                <c:ptCount val="10"/>
                <c:pt idx="0">
                  <c:v>(blank)</c:v>
                </c:pt>
                <c:pt idx="1">
                  <c:v>Akinyemi Ademola</c:v>
                </c:pt>
                <c:pt idx="2">
                  <c:v>CHIBUZO UDO</c:v>
                </c:pt>
                <c:pt idx="3">
                  <c:v>HEALTHINSURED</c:v>
                </c:pt>
                <c:pt idx="4">
                  <c:v>Ifeanyi Akaleme</c:v>
                </c:pt>
                <c:pt idx="5">
                  <c:v>KOSISOCHUKWU</c:v>
                </c:pt>
                <c:pt idx="6">
                  <c:v>Kosisochukwu Ndubude</c:v>
                </c:pt>
                <c:pt idx="7">
                  <c:v>MONICA</c:v>
                </c:pt>
                <c:pt idx="8">
                  <c:v>Monica Inyang</c:v>
                </c:pt>
                <c:pt idx="9">
                  <c:v>Olakunle Ogunsola</c:v>
                </c:pt>
              </c:strCache>
            </c:strRef>
          </c:cat>
          <c:val>
            <c:numRef>
              <c:f>Sheet7!$C$26:$C$36</c:f>
              <c:numCache>
                <c:formatCode>General</c:formatCode>
                <c:ptCount val="10"/>
                <c:pt idx="0">
                  <c:v>12000</c:v>
                </c:pt>
                <c:pt idx="1">
                  <c:v>29000</c:v>
                </c:pt>
                <c:pt idx="2">
                  <c:v>40350</c:v>
                </c:pt>
                <c:pt idx="3">
                  <c:v>66000</c:v>
                </c:pt>
                <c:pt idx="4">
                  <c:v>27700</c:v>
                </c:pt>
                <c:pt idx="5">
                  <c:v>21000</c:v>
                </c:pt>
                <c:pt idx="6">
                  <c:v>10350</c:v>
                </c:pt>
                <c:pt idx="7">
                  <c:v>279400</c:v>
                </c:pt>
                <c:pt idx="8">
                  <c:v>79700</c:v>
                </c:pt>
                <c:pt idx="9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53-4EBA-8A2D-C082C8E97A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03333920"/>
        <c:axId val="403317280"/>
      </c:barChart>
      <c:catAx>
        <c:axId val="403333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317280"/>
        <c:crosses val="autoZero"/>
        <c:auto val="1"/>
        <c:lblAlgn val="ctr"/>
        <c:lblOffset val="100"/>
        <c:noMultiLvlLbl val="0"/>
      </c:catAx>
      <c:valAx>
        <c:axId val="4033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333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ANALYSIS.xlsx]Sheet4!PivotTable2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</a:t>
            </a:r>
            <a:r>
              <a:rPr lang="en-US" b="1" baseline="0" dirty="0">
                <a:solidFill>
                  <a:schemeClr val="tx1"/>
                </a:solidFill>
              </a:rPr>
              <a:t> 10 HYGIEA ACTIVATED CUSTOMER BY DAYS</a:t>
            </a:r>
            <a:endParaRPr 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Sheet4!$F$6:$F$16</c:f>
              <c:strCache>
                <c:ptCount val="10"/>
                <c:pt idx="0">
                  <c:v>249 days </c:v>
                </c:pt>
                <c:pt idx="1">
                  <c:v>278 days </c:v>
                </c:pt>
                <c:pt idx="2">
                  <c:v>31 days </c:v>
                </c:pt>
                <c:pt idx="3">
                  <c:v>460 days </c:v>
                </c:pt>
                <c:pt idx="4">
                  <c:v>563 days </c:v>
                </c:pt>
                <c:pt idx="5">
                  <c:v>71 days </c:v>
                </c:pt>
                <c:pt idx="6">
                  <c:v>774 days </c:v>
                </c:pt>
                <c:pt idx="7">
                  <c:v>815 days </c:v>
                </c:pt>
                <c:pt idx="8">
                  <c:v>816 days </c:v>
                </c:pt>
                <c:pt idx="9">
                  <c:v>818 days </c:v>
                </c:pt>
              </c:strCache>
            </c:strRef>
          </c:cat>
          <c:val>
            <c:numRef>
              <c:f>Sheet4!$G$6:$G$16</c:f>
              <c:numCache>
                <c:formatCode>General</c:formatCode>
                <c:ptCount val="10"/>
                <c:pt idx="0">
                  <c:v>33</c:v>
                </c:pt>
                <c:pt idx="1">
                  <c:v>119</c:v>
                </c:pt>
                <c:pt idx="2">
                  <c:v>35</c:v>
                </c:pt>
                <c:pt idx="3">
                  <c:v>41</c:v>
                </c:pt>
                <c:pt idx="4">
                  <c:v>42</c:v>
                </c:pt>
                <c:pt idx="5">
                  <c:v>65</c:v>
                </c:pt>
                <c:pt idx="6">
                  <c:v>42</c:v>
                </c:pt>
                <c:pt idx="7">
                  <c:v>80</c:v>
                </c:pt>
                <c:pt idx="8">
                  <c:v>91</c:v>
                </c:pt>
                <c:pt idx="9">
                  <c:v>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B-4195-A946-AB9DCA31A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6032928"/>
        <c:axId val="946040000"/>
      </c:barChart>
      <c:catAx>
        <c:axId val="94603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040000"/>
        <c:crosses val="autoZero"/>
        <c:auto val="1"/>
        <c:lblAlgn val="ctr"/>
        <c:lblOffset val="100"/>
        <c:noMultiLvlLbl val="0"/>
      </c:catAx>
      <c:valAx>
        <c:axId val="94604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603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tx1"/>
                </a:solidFill>
              </a:rPr>
              <a:t>STANDING</a:t>
            </a:r>
            <a:r>
              <a:rPr lang="en-GB" b="1" baseline="0" dirty="0">
                <a:solidFill>
                  <a:schemeClr val="tx1"/>
                </a:solidFill>
              </a:rPr>
              <a:t> ORDER PLAN BY INCOME</a:t>
            </a:r>
            <a:endParaRPr lang="en-GB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5237489063867022"/>
          <c:y val="5.91644794400699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0555555555555555E-2"/>
          <c:y val="0.14905704256693225"/>
          <c:w val="0.82664807524059492"/>
          <c:h val="0.7486887239062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Sheet7!$D$60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Sheet7!$C$61:$C$65</c:f>
              <c:strCache>
                <c:ptCount val="4"/>
                <c:pt idx="0">
                  <c:v>(blank)</c:v>
                </c:pt>
                <c:pt idx="1">
                  <c:v>Corporate</c:v>
                </c:pt>
                <c:pt idx="2">
                  <c:v>Family</c:v>
                </c:pt>
                <c:pt idx="3">
                  <c:v>Individual</c:v>
                </c:pt>
              </c:strCache>
            </c:strRef>
          </c:cat>
          <c:val>
            <c:numRef>
              <c:f>Sheet7!$D$61:$D$65</c:f>
              <c:numCache>
                <c:formatCode>General</c:formatCode>
                <c:ptCount val="4"/>
                <c:pt idx="0">
                  <c:v>3000</c:v>
                </c:pt>
                <c:pt idx="1">
                  <c:v>2858000</c:v>
                </c:pt>
                <c:pt idx="2">
                  <c:v>8700</c:v>
                </c:pt>
                <c:pt idx="3">
                  <c:v>282300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10-483C-A9E0-012AFE3A870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03341408"/>
        <c:axId val="403323520"/>
      </c:barChart>
      <c:catAx>
        <c:axId val="4033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323520"/>
        <c:crosses val="autoZero"/>
        <c:auto val="1"/>
        <c:lblAlgn val="ctr"/>
        <c:lblOffset val="100"/>
        <c:noMultiLvlLbl val="0"/>
      </c:catAx>
      <c:valAx>
        <c:axId val="403323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334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ysClr val="windowText" lastClr="000000"/>
                </a:solidFill>
              </a:rPr>
              <a:t>ACTIVE</a:t>
            </a:r>
            <a:r>
              <a:rPr lang="en-GB" sz="1600" b="1" baseline="0" dirty="0">
                <a:solidFill>
                  <a:sysClr val="windowText" lastClr="000000"/>
                </a:solidFill>
              </a:rPr>
              <a:t> TRANSFER SALESTEAM BY PLAN</a:t>
            </a:r>
            <a:endParaRPr lang="en-GB" sz="1600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Sheet7!$M$24:$M$25</c:f>
              <c:strCache>
                <c:ptCount val="1"/>
                <c:pt idx="0">
                  <c:v>(blank)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Sheet7!$M$26:$M$46</c:f>
              <c:numCache>
                <c:formatCode>General</c:formatCode>
                <c:ptCount val="20"/>
                <c:pt idx="0">
                  <c:v>7000</c:v>
                </c:pt>
                <c:pt idx="9">
                  <c:v>2000</c:v>
                </c:pt>
                <c:pt idx="12">
                  <c:v>3000</c:v>
                </c:pt>
                <c:pt idx="14">
                  <c:v>16000</c:v>
                </c:pt>
                <c:pt idx="19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6C-454B-AA8F-BC7231426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09377168"/>
        <c:axId val="409372592"/>
      </c:barChart>
      <c:barChart>
        <c:barDir val="col"/>
        <c:grouping val="clustered"/>
        <c:varyColors val="0"/>
        <c:ser>
          <c:idx val="2"/>
          <c:order val="2"/>
          <c:tx>
            <c:strRef>
              <c:f>Sheet7!$O$24:$O$25</c:f>
              <c:strCache>
                <c:ptCount val="1"/>
                <c:pt idx="0">
                  <c:v>Family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Sheet7!$O$26:$O$46</c:f>
              <c:numCache>
                <c:formatCode>General</c:formatCode>
                <c:ptCount val="20"/>
                <c:pt idx="5">
                  <c:v>4350</c:v>
                </c:pt>
                <c:pt idx="8">
                  <c:v>4350</c:v>
                </c:pt>
                <c:pt idx="12">
                  <c:v>13050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6C-454B-AA8F-BC7231426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09375088"/>
        <c:axId val="409384656"/>
      </c:barChart>
      <c:lineChart>
        <c:grouping val="standard"/>
        <c:varyColors val="0"/>
        <c:ser>
          <c:idx val="1"/>
          <c:order val="1"/>
          <c:tx>
            <c:strRef>
              <c:f>Sheet7!$N$24:$N$25</c:f>
              <c:strCache>
                <c:ptCount val="1"/>
                <c:pt idx="0">
                  <c:v>Corporate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Sheet7!$N$26:$N$46</c:f>
              <c:numCache>
                <c:formatCode>General</c:formatCode>
                <c:ptCount val="20"/>
                <c:pt idx="1">
                  <c:v>16000</c:v>
                </c:pt>
                <c:pt idx="2">
                  <c:v>164000</c:v>
                </c:pt>
                <c:pt idx="3">
                  <c:v>20000</c:v>
                </c:pt>
                <c:pt idx="6">
                  <c:v>54000</c:v>
                </c:pt>
                <c:pt idx="7">
                  <c:v>10000</c:v>
                </c:pt>
                <c:pt idx="8">
                  <c:v>38000</c:v>
                </c:pt>
                <c:pt idx="10">
                  <c:v>53000</c:v>
                </c:pt>
                <c:pt idx="11">
                  <c:v>3000</c:v>
                </c:pt>
                <c:pt idx="12">
                  <c:v>135000</c:v>
                </c:pt>
                <c:pt idx="13">
                  <c:v>8000</c:v>
                </c:pt>
                <c:pt idx="17">
                  <c:v>3000</c:v>
                </c:pt>
                <c:pt idx="18">
                  <c:v>29000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06C-454B-AA8F-BC72314268BA}"/>
            </c:ext>
          </c:extLst>
        </c:ser>
        <c:ser>
          <c:idx val="3"/>
          <c:order val="3"/>
          <c:tx>
            <c:strRef>
              <c:f>Sheet7!$P$24:$P$25</c:f>
              <c:strCache>
                <c:ptCount val="1"/>
                <c:pt idx="0">
                  <c:v>Individual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Sheet7!$P$26:$P$46</c:f>
              <c:numCache>
                <c:formatCode>General</c:formatCode>
                <c:ptCount val="20"/>
                <c:pt idx="0">
                  <c:v>1000</c:v>
                </c:pt>
                <c:pt idx="4">
                  <c:v>6000</c:v>
                </c:pt>
                <c:pt idx="5">
                  <c:v>1000</c:v>
                </c:pt>
                <c:pt idx="12">
                  <c:v>9000</c:v>
                </c:pt>
                <c:pt idx="14">
                  <c:v>2000</c:v>
                </c:pt>
                <c:pt idx="15">
                  <c:v>2000</c:v>
                </c:pt>
                <c:pt idx="16">
                  <c:v>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06C-454B-AA8F-BC7231426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9377168"/>
        <c:axId val="409372592"/>
      </c:lineChart>
      <c:catAx>
        <c:axId val="40937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372592"/>
        <c:crosses val="autoZero"/>
        <c:auto val="1"/>
        <c:lblAlgn val="ctr"/>
        <c:lblOffset val="100"/>
        <c:noMultiLvlLbl val="0"/>
      </c:catAx>
      <c:valAx>
        <c:axId val="40937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9377168"/>
        <c:crosses val="autoZero"/>
        <c:crossBetween val="between"/>
      </c:valAx>
      <c:valAx>
        <c:axId val="409384656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09375088"/>
        <c:crosses val="max"/>
        <c:crossBetween val="between"/>
      </c:valAx>
      <c:catAx>
        <c:axId val="409375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9384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PAYSTACK</a:t>
            </a:r>
            <a:r>
              <a:rPr lang="en-US" sz="1600" b="1" baseline="0" dirty="0">
                <a:solidFill>
                  <a:schemeClr val="tx1"/>
                </a:solidFill>
              </a:rPr>
              <a:t> LINK</a:t>
            </a:r>
            <a:endParaRPr lang="en-US" sz="16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Sheet7!$C$78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Sheet7!$B$79:$B$81</c:f>
              <c:strCache>
                <c:ptCount val="2"/>
                <c:pt idx="0">
                  <c:v>Feb, 2023</c:v>
                </c:pt>
                <c:pt idx="1">
                  <c:v>Mar, 2023</c:v>
                </c:pt>
              </c:strCache>
            </c:strRef>
          </c:cat>
          <c:val>
            <c:numRef>
              <c:f>Sheet7!$C$79:$C$81</c:f>
              <c:numCache>
                <c:formatCode>General</c:formatCode>
                <c:ptCount val="2"/>
                <c:pt idx="0">
                  <c:v>210800</c:v>
                </c:pt>
                <c:pt idx="1">
                  <c:v>519000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ED-4285-84D8-0AC68D80D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7902224"/>
        <c:axId val="417896400"/>
      </c:barChart>
      <c:catAx>
        <c:axId val="417902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896400"/>
        <c:crosses val="autoZero"/>
        <c:auto val="1"/>
        <c:lblAlgn val="ctr"/>
        <c:lblOffset val="100"/>
        <c:noMultiLvlLbl val="0"/>
      </c:catAx>
      <c:valAx>
        <c:axId val="417896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790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tx1"/>
                </a:solidFill>
              </a:rPr>
              <a:t>BLOCKED CUSTOMER PLAN BY SALESTEAM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Sheet7!$M$54:$M$55</c:f>
              <c:strCache>
                <c:ptCount val="1"/>
                <c:pt idx="0">
                  <c:v>(blank)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Sheet7!$M$56:$M$65</c:f>
              <c:numCache>
                <c:formatCode>General</c:formatCode>
                <c:ptCount val="9"/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ED-4ED5-81E3-E1A8CF366A12}"/>
            </c:ext>
          </c:extLst>
        </c:ser>
        <c:ser>
          <c:idx val="1"/>
          <c:order val="1"/>
          <c:tx>
            <c:strRef>
              <c:f>Sheet7!$N$54:$N$55</c:f>
              <c:strCache>
                <c:ptCount val="1"/>
                <c:pt idx="0">
                  <c:v>Corporate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Sheet7!$N$56:$N$65</c:f>
              <c:numCache>
                <c:formatCode>General</c:formatCode>
                <c:ptCount val="9"/>
                <c:pt idx="3">
                  <c:v>38000</c:v>
                </c:pt>
                <c:pt idx="6">
                  <c:v>36000</c:v>
                </c:pt>
                <c:pt idx="8">
                  <c:v>16000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ED-4ED5-81E3-E1A8CF366A12}"/>
            </c:ext>
          </c:extLst>
        </c:ser>
        <c:ser>
          <c:idx val="2"/>
          <c:order val="2"/>
          <c:tx>
            <c:strRef>
              <c:f>Sheet7!$O$54:$O$55</c:f>
              <c:strCache>
                <c:ptCount val="1"/>
                <c:pt idx="0">
                  <c:v>Family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Sheet7!$O$56:$O$65</c:f>
              <c:numCache>
                <c:formatCode>General</c:formatCode>
                <c:ptCount val="9"/>
                <c:pt idx="0">
                  <c:v>4350</c:v>
                </c:pt>
                <c:pt idx="4">
                  <c:v>4350</c:v>
                </c:pt>
                <c:pt idx="5">
                  <c:v>4350</c:v>
                </c:pt>
                <c:pt idx="6">
                  <c:v>13050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ED-4ED5-81E3-E1A8CF366A12}"/>
            </c:ext>
          </c:extLst>
        </c:ser>
        <c:ser>
          <c:idx val="3"/>
          <c:order val="3"/>
          <c:tx>
            <c:strRef>
              <c:f>Sheet7!$P$54:$P$55</c:f>
              <c:strCache>
                <c:ptCount val="1"/>
                <c:pt idx="0">
                  <c:v>Individual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Sheet7!$P$56:$P$65</c:f>
              <c:numCache>
                <c:formatCode>General</c:formatCode>
                <c:ptCount val="9"/>
                <c:pt idx="1">
                  <c:v>7000</c:v>
                </c:pt>
                <c:pt idx="2">
                  <c:v>3000</c:v>
                </c:pt>
                <c:pt idx="5">
                  <c:v>13000</c:v>
                </c:pt>
                <c:pt idx="6">
                  <c:v>1000</c:v>
                </c:pt>
                <c:pt idx="7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ED-4ED5-81E3-E1A8CF366A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09388400"/>
        <c:axId val="409386736"/>
      </c:barChart>
      <c:catAx>
        <c:axId val="40938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386736"/>
        <c:crosses val="autoZero"/>
        <c:auto val="1"/>
        <c:lblAlgn val="ctr"/>
        <c:lblOffset val="100"/>
        <c:noMultiLvlLbl val="0"/>
      </c:catAx>
      <c:valAx>
        <c:axId val="409386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938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UPFRONT</a:t>
            </a:r>
            <a:r>
              <a:rPr lang="en-US" b="1" baseline="0" dirty="0">
                <a:solidFill>
                  <a:sysClr val="windowText" lastClr="000000"/>
                </a:solidFill>
              </a:rPr>
              <a:t> BLOCKED CUSTOMER</a:t>
            </a:r>
            <a:endParaRPr lang="en-US" b="1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Sheet7!$B$4:$B$8</c:f>
              <c:strCache>
                <c:ptCount val="4"/>
                <c:pt idx="0">
                  <c:v>(blank)</c:v>
                </c:pt>
                <c:pt idx="1">
                  <c:v>Corporate</c:v>
                </c:pt>
                <c:pt idx="2">
                  <c:v>Family</c:v>
                </c:pt>
                <c:pt idx="3">
                  <c:v>Individual</c:v>
                </c:pt>
              </c:strCache>
            </c:strRef>
          </c:cat>
          <c:val>
            <c:numRef>
              <c:f>Sheet7!$C$4:$C$8</c:f>
              <c:numCache>
                <c:formatCode>General</c:formatCode>
                <c:ptCount val="4"/>
                <c:pt idx="0">
                  <c:v>33350</c:v>
                </c:pt>
                <c:pt idx="1">
                  <c:v>450000</c:v>
                </c:pt>
                <c:pt idx="2">
                  <c:v>30450</c:v>
                </c:pt>
                <c:pt idx="3">
                  <c:v>23000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AB-4049-B144-3E16C850C2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6983007"/>
        <c:axId val="916984255"/>
      </c:barChart>
      <c:catAx>
        <c:axId val="91698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984255"/>
        <c:crosses val="autoZero"/>
        <c:auto val="1"/>
        <c:lblAlgn val="ctr"/>
        <c:lblOffset val="100"/>
        <c:noMultiLvlLbl val="0"/>
      </c:catAx>
      <c:valAx>
        <c:axId val="9169842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698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b="1" dirty="0">
                <a:solidFill>
                  <a:schemeClr val="tx1"/>
                </a:solidFill>
              </a:rPr>
              <a:t>STANDING</a:t>
            </a:r>
            <a:r>
              <a:rPr lang="en-GB" b="1" baseline="0" dirty="0">
                <a:solidFill>
                  <a:schemeClr val="tx1"/>
                </a:solidFill>
              </a:rPr>
              <a:t> ORDER PLAN BY INCOME</a:t>
            </a:r>
            <a:endParaRPr lang="en-GB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5237489063867022"/>
          <c:y val="5.91644794400699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0555555555555555E-2"/>
          <c:y val="0.14905704256693225"/>
          <c:w val="0.82664807524059492"/>
          <c:h val="0.7486887239062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Sheet7!$D$60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Sheet7!$C$61:$C$65</c:f>
              <c:strCache>
                <c:ptCount val="4"/>
                <c:pt idx="0">
                  <c:v>(blank)</c:v>
                </c:pt>
                <c:pt idx="1">
                  <c:v>Corporate</c:v>
                </c:pt>
                <c:pt idx="2">
                  <c:v>Family</c:v>
                </c:pt>
                <c:pt idx="3">
                  <c:v>Individual</c:v>
                </c:pt>
              </c:strCache>
            </c:strRef>
          </c:cat>
          <c:val>
            <c:numRef>
              <c:f>Sheet7!$D$61:$D$65</c:f>
              <c:numCache>
                <c:formatCode>General</c:formatCode>
                <c:ptCount val="4"/>
                <c:pt idx="0">
                  <c:v>3000</c:v>
                </c:pt>
                <c:pt idx="1">
                  <c:v>2858000</c:v>
                </c:pt>
                <c:pt idx="2">
                  <c:v>8700</c:v>
                </c:pt>
                <c:pt idx="3">
                  <c:v>282300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DD-4EA6-8230-0C7D843EE1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403341408"/>
        <c:axId val="403323520"/>
      </c:barChart>
      <c:catAx>
        <c:axId val="4033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323520"/>
        <c:crosses val="autoZero"/>
        <c:auto val="1"/>
        <c:lblAlgn val="ctr"/>
        <c:lblOffset val="100"/>
        <c:noMultiLvlLbl val="0"/>
      </c:catAx>
      <c:valAx>
        <c:axId val="403323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334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TOP 10 SALESTEAM PER INCOME FOR UPFRONT</a:t>
            </a:r>
          </a:p>
        </c:rich>
      </c:tx>
      <c:layout>
        <c:manualLayout>
          <c:xMode val="edge"/>
          <c:yMode val="edge"/>
          <c:x val="0.1782792935278526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Sheet7!$C$25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7"/>
              <c:layout>
                <c:manualLayout>
                  <c:x val="-1.345168367163467E-2"/>
                  <c:y val="-3.24074074074074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89D-4A2C-93FA-00CFAAD41B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Sheet7!$B$26:$B$36</c:f>
              <c:strCache>
                <c:ptCount val="10"/>
                <c:pt idx="0">
                  <c:v>(blank)</c:v>
                </c:pt>
                <c:pt idx="1">
                  <c:v>Akinyemi Ademola</c:v>
                </c:pt>
                <c:pt idx="2">
                  <c:v>CHIBUZO UDO</c:v>
                </c:pt>
                <c:pt idx="3">
                  <c:v>HEALTHINSURED</c:v>
                </c:pt>
                <c:pt idx="4">
                  <c:v>Ifeanyi Akaleme</c:v>
                </c:pt>
                <c:pt idx="5">
                  <c:v>KOSISOCHUKWU</c:v>
                </c:pt>
                <c:pt idx="6">
                  <c:v>Kosisochukwu Ndubude</c:v>
                </c:pt>
                <c:pt idx="7">
                  <c:v>MONICA</c:v>
                </c:pt>
                <c:pt idx="8">
                  <c:v>Monica Inyang</c:v>
                </c:pt>
                <c:pt idx="9">
                  <c:v>Olakunle Ogunsola</c:v>
                </c:pt>
              </c:strCache>
            </c:strRef>
          </c:cat>
          <c:val>
            <c:numRef>
              <c:f>Sheet7!$C$26:$C$36</c:f>
              <c:numCache>
                <c:formatCode>General</c:formatCode>
                <c:ptCount val="10"/>
                <c:pt idx="0">
                  <c:v>12000</c:v>
                </c:pt>
                <c:pt idx="1">
                  <c:v>29000</c:v>
                </c:pt>
                <c:pt idx="2">
                  <c:v>40350</c:v>
                </c:pt>
                <c:pt idx="3">
                  <c:v>66000</c:v>
                </c:pt>
                <c:pt idx="4">
                  <c:v>27700</c:v>
                </c:pt>
                <c:pt idx="5">
                  <c:v>21000</c:v>
                </c:pt>
                <c:pt idx="6">
                  <c:v>10350</c:v>
                </c:pt>
                <c:pt idx="7">
                  <c:v>279400</c:v>
                </c:pt>
                <c:pt idx="8">
                  <c:v>79700</c:v>
                </c:pt>
                <c:pt idx="9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D-4A2C-93FA-00CFAAD41B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03333920"/>
        <c:axId val="403317280"/>
      </c:barChart>
      <c:catAx>
        <c:axId val="403333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317280"/>
        <c:crosses val="autoZero"/>
        <c:auto val="1"/>
        <c:lblAlgn val="ctr"/>
        <c:lblOffset val="100"/>
        <c:noMultiLvlLbl val="0"/>
      </c:catAx>
      <c:valAx>
        <c:axId val="403317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333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ysClr val="windowText" lastClr="000000"/>
                </a:solidFill>
              </a:rPr>
              <a:t>ACTIVE</a:t>
            </a:r>
            <a:r>
              <a:rPr lang="en-GB" sz="1600" b="1" baseline="0" dirty="0">
                <a:solidFill>
                  <a:sysClr val="windowText" lastClr="000000"/>
                </a:solidFill>
              </a:rPr>
              <a:t> TRANSFER SALESTEAM BY PLAN</a:t>
            </a:r>
            <a:endParaRPr lang="en-GB" sz="1600" b="1" dirty="0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Sheet7!$M$24:$M$25</c:f>
              <c:strCache>
                <c:ptCount val="1"/>
                <c:pt idx="0">
                  <c:v>(blank)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Sheet7!$M$26:$M$46</c:f>
              <c:numCache>
                <c:formatCode>General</c:formatCode>
                <c:ptCount val="20"/>
                <c:pt idx="0">
                  <c:v>7000</c:v>
                </c:pt>
                <c:pt idx="9">
                  <c:v>2000</c:v>
                </c:pt>
                <c:pt idx="12">
                  <c:v>3000</c:v>
                </c:pt>
                <c:pt idx="14">
                  <c:v>16000</c:v>
                </c:pt>
                <c:pt idx="19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C5-4818-B5EF-79ACDF441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09377168"/>
        <c:axId val="409372592"/>
      </c:barChart>
      <c:barChart>
        <c:barDir val="col"/>
        <c:grouping val="clustered"/>
        <c:varyColors val="0"/>
        <c:ser>
          <c:idx val="2"/>
          <c:order val="2"/>
          <c:tx>
            <c:strRef>
              <c:f>Sheet7!$O$24:$O$25</c:f>
              <c:strCache>
                <c:ptCount val="1"/>
                <c:pt idx="0">
                  <c:v>Family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Sheet7!$O$26:$O$46</c:f>
              <c:numCache>
                <c:formatCode>General</c:formatCode>
                <c:ptCount val="20"/>
                <c:pt idx="5">
                  <c:v>4350</c:v>
                </c:pt>
                <c:pt idx="8">
                  <c:v>4350</c:v>
                </c:pt>
                <c:pt idx="12">
                  <c:v>13050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C5-4818-B5EF-79ACDF441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09375088"/>
        <c:axId val="409384656"/>
      </c:barChart>
      <c:lineChart>
        <c:grouping val="standard"/>
        <c:varyColors val="0"/>
        <c:ser>
          <c:idx val="1"/>
          <c:order val="1"/>
          <c:tx>
            <c:strRef>
              <c:f>Sheet7!$N$24:$N$25</c:f>
              <c:strCache>
                <c:ptCount val="1"/>
                <c:pt idx="0">
                  <c:v>Corporate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Sheet7!$N$26:$N$46</c:f>
              <c:numCache>
                <c:formatCode>General</c:formatCode>
                <c:ptCount val="20"/>
                <c:pt idx="1">
                  <c:v>16000</c:v>
                </c:pt>
                <c:pt idx="2">
                  <c:v>164000</c:v>
                </c:pt>
                <c:pt idx="3">
                  <c:v>20000</c:v>
                </c:pt>
                <c:pt idx="6">
                  <c:v>54000</c:v>
                </c:pt>
                <c:pt idx="7">
                  <c:v>10000</c:v>
                </c:pt>
                <c:pt idx="8">
                  <c:v>38000</c:v>
                </c:pt>
                <c:pt idx="10">
                  <c:v>53000</c:v>
                </c:pt>
                <c:pt idx="11">
                  <c:v>3000</c:v>
                </c:pt>
                <c:pt idx="12">
                  <c:v>135000</c:v>
                </c:pt>
                <c:pt idx="13">
                  <c:v>8000</c:v>
                </c:pt>
                <c:pt idx="17">
                  <c:v>3000</c:v>
                </c:pt>
                <c:pt idx="18">
                  <c:v>29000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C5-4818-B5EF-79ACDF441652}"/>
            </c:ext>
          </c:extLst>
        </c:ser>
        <c:ser>
          <c:idx val="3"/>
          <c:order val="3"/>
          <c:tx>
            <c:strRef>
              <c:f>Sheet7!$P$24:$P$25</c:f>
              <c:strCache>
                <c:ptCount val="1"/>
                <c:pt idx="0">
                  <c:v>Individual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Sheet7!$L$26:$L$46</c:f>
              <c:strCache>
                <c:ptCount val="20"/>
                <c:pt idx="0">
                  <c:v>(blank)</c:v>
                </c:pt>
                <c:pt idx="1">
                  <c:v>ABASIEKAN (CAFÉ ONE)</c:v>
                </c:pt>
                <c:pt idx="2">
                  <c:v>AYODELE</c:v>
                </c:pt>
                <c:pt idx="3">
                  <c:v>CATHERINE AGUELE</c:v>
                </c:pt>
                <c:pt idx="4">
                  <c:v>CHIBUZO OKORO</c:v>
                </c:pt>
                <c:pt idx="5">
                  <c:v>CHIBUZO UDO</c:v>
                </c:pt>
                <c:pt idx="6">
                  <c:v>ERAGBELI</c:v>
                </c:pt>
                <c:pt idx="7">
                  <c:v>FATAI</c:v>
                </c:pt>
                <c:pt idx="8">
                  <c:v>HEALTHINSURED</c:v>
                </c:pt>
                <c:pt idx="9">
                  <c:v>ifeanyi Akaleme</c:v>
                </c:pt>
                <c:pt idx="10">
                  <c:v>ISOKEN OSAIGBOVO</c:v>
                </c:pt>
                <c:pt idx="11">
                  <c:v>KAYODE AKINDE</c:v>
                </c:pt>
                <c:pt idx="12">
                  <c:v>KOSISOCHUKWU</c:v>
                </c:pt>
                <c:pt idx="13">
                  <c:v>KOSISOCHUKWU/DORIS</c:v>
                </c:pt>
                <c:pt idx="14">
                  <c:v>Monica Inyang</c:v>
                </c:pt>
                <c:pt idx="15">
                  <c:v>NNAMDI ACHONYE</c:v>
                </c:pt>
                <c:pt idx="16">
                  <c:v>OLAKUNLE OGUNSOLA</c:v>
                </c:pt>
                <c:pt idx="17">
                  <c:v>OLUFUNKE SADIK</c:v>
                </c:pt>
                <c:pt idx="18">
                  <c:v>OLUWASEUN IDOWU</c:v>
                </c:pt>
                <c:pt idx="19">
                  <c:v>Udeme Okon</c:v>
                </c:pt>
              </c:strCache>
            </c:strRef>
          </c:cat>
          <c:val>
            <c:numRef>
              <c:f>Sheet7!$P$26:$P$46</c:f>
              <c:numCache>
                <c:formatCode>General</c:formatCode>
                <c:ptCount val="20"/>
                <c:pt idx="0">
                  <c:v>1000</c:v>
                </c:pt>
                <c:pt idx="4">
                  <c:v>6000</c:v>
                </c:pt>
                <c:pt idx="5">
                  <c:v>1000</c:v>
                </c:pt>
                <c:pt idx="12">
                  <c:v>9000</c:v>
                </c:pt>
                <c:pt idx="14">
                  <c:v>2000</c:v>
                </c:pt>
                <c:pt idx="15">
                  <c:v>2000</c:v>
                </c:pt>
                <c:pt idx="16">
                  <c:v>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3C5-4818-B5EF-79ACDF441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9377168"/>
        <c:axId val="409372592"/>
      </c:lineChart>
      <c:catAx>
        <c:axId val="40937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372592"/>
        <c:crosses val="autoZero"/>
        <c:auto val="1"/>
        <c:lblAlgn val="ctr"/>
        <c:lblOffset val="100"/>
        <c:noMultiLvlLbl val="0"/>
      </c:catAx>
      <c:valAx>
        <c:axId val="40937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9377168"/>
        <c:crosses val="autoZero"/>
        <c:crossBetween val="between"/>
      </c:valAx>
      <c:valAx>
        <c:axId val="409384656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09375088"/>
        <c:crosses val="max"/>
        <c:crossBetween val="between"/>
      </c:valAx>
      <c:catAx>
        <c:axId val="409375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9384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tx1"/>
                </a:solidFill>
              </a:rPr>
              <a:t>BLOCKED CUSTOMER PLAN BY SALESTEAM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Sheet7!$M$54:$M$55</c:f>
              <c:strCache>
                <c:ptCount val="1"/>
                <c:pt idx="0">
                  <c:v>(blank)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Sheet7!$M$56:$M$65</c:f>
              <c:numCache>
                <c:formatCode>General</c:formatCode>
                <c:ptCount val="9"/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83-42E2-A61A-72C5A403EC7F}"/>
            </c:ext>
          </c:extLst>
        </c:ser>
        <c:ser>
          <c:idx val="1"/>
          <c:order val="1"/>
          <c:tx>
            <c:strRef>
              <c:f>Sheet7!$N$54:$N$55</c:f>
              <c:strCache>
                <c:ptCount val="1"/>
                <c:pt idx="0">
                  <c:v>Corporate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Sheet7!$N$56:$N$65</c:f>
              <c:numCache>
                <c:formatCode>General</c:formatCode>
                <c:ptCount val="9"/>
                <c:pt idx="3">
                  <c:v>38000</c:v>
                </c:pt>
                <c:pt idx="6">
                  <c:v>36000</c:v>
                </c:pt>
                <c:pt idx="8">
                  <c:v>16000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83-42E2-A61A-72C5A403EC7F}"/>
            </c:ext>
          </c:extLst>
        </c:ser>
        <c:ser>
          <c:idx val="2"/>
          <c:order val="2"/>
          <c:tx>
            <c:strRef>
              <c:f>Sheet7!$O$54:$O$55</c:f>
              <c:strCache>
                <c:ptCount val="1"/>
                <c:pt idx="0">
                  <c:v>Family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Sheet7!$O$56:$O$65</c:f>
              <c:numCache>
                <c:formatCode>General</c:formatCode>
                <c:ptCount val="9"/>
                <c:pt idx="0">
                  <c:v>4350</c:v>
                </c:pt>
                <c:pt idx="4">
                  <c:v>4350</c:v>
                </c:pt>
                <c:pt idx="5">
                  <c:v>4350</c:v>
                </c:pt>
                <c:pt idx="6">
                  <c:v>13050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83-42E2-A61A-72C5A403EC7F}"/>
            </c:ext>
          </c:extLst>
        </c:ser>
        <c:ser>
          <c:idx val="3"/>
          <c:order val="3"/>
          <c:tx>
            <c:strRef>
              <c:f>Sheet7!$P$54:$P$55</c:f>
              <c:strCache>
                <c:ptCount val="1"/>
                <c:pt idx="0">
                  <c:v>Individual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Sheet7!$L$56:$L$65</c:f>
              <c:strCache>
                <c:ptCount val="9"/>
                <c:pt idx="0">
                  <c:v>ABOLANLE DEKO</c:v>
                </c:pt>
                <c:pt idx="1">
                  <c:v>CHIBUZO OKORO</c:v>
                </c:pt>
                <c:pt idx="2">
                  <c:v>CHIBUZO UDO</c:v>
                </c:pt>
                <c:pt idx="3">
                  <c:v>ERAGBELI</c:v>
                </c:pt>
                <c:pt idx="4">
                  <c:v>KAYODE AKINDE</c:v>
                </c:pt>
                <c:pt idx="5">
                  <c:v>KOSISOCHUKWU</c:v>
                </c:pt>
                <c:pt idx="6">
                  <c:v>MONICA</c:v>
                </c:pt>
                <c:pt idx="7">
                  <c:v>NNAMDI ACHONYE</c:v>
                </c:pt>
                <c:pt idx="8">
                  <c:v>OLUWASEUN IDOWU</c:v>
                </c:pt>
              </c:strCache>
            </c:strRef>
          </c:cat>
          <c:val>
            <c:numRef>
              <c:f>Sheet7!$P$56:$P$65</c:f>
              <c:numCache>
                <c:formatCode>General</c:formatCode>
                <c:ptCount val="9"/>
                <c:pt idx="1">
                  <c:v>7000</c:v>
                </c:pt>
                <c:pt idx="2">
                  <c:v>3000</c:v>
                </c:pt>
                <c:pt idx="5">
                  <c:v>13000</c:v>
                </c:pt>
                <c:pt idx="6">
                  <c:v>1000</c:v>
                </c:pt>
                <c:pt idx="7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83-42E2-A61A-72C5A403EC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09388400"/>
        <c:axId val="409386736"/>
      </c:barChart>
      <c:catAx>
        <c:axId val="40938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386736"/>
        <c:crosses val="autoZero"/>
        <c:auto val="1"/>
        <c:lblAlgn val="ctr"/>
        <c:lblOffset val="100"/>
        <c:noMultiLvlLbl val="0"/>
      </c:catAx>
      <c:valAx>
        <c:axId val="409386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938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[PAYMENT CHANNEL.xlsx]Sheet7!PivotTable6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PAYSTACK</a:t>
            </a:r>
            <a:r>
              <a:rPr lang="en-US" sz="1600" b="1" baseline="0" dirty="0">
                <a:solidFill>
                  <a:schemeClr val="tx1"/>
                </a:solidFill>
              </a:rPr>
              <a:t> LINK</a:t>
            </a:r>
            <a:endParaRPr lang="en-US" sz="1600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Sheet7!$C$78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Sheet7!$B$79:$B$81</c:f>
              <c:strCache>
                <c:ptCount val="2"/>
                <c:pt idx="0">
                  <c:v>Feb, 2023</c:v>
                </c:pt>
                <c:pt idx="1">
                  <c:v>Mar, 2023</c:v>
                </c:pt>
              </c:strCache>
            </c:strRef>
          </c:cat>
          <c:val>
            <c:numRef>
              <c:f>Sheet7!$C$79:$C$81</c:f>
              <c:numCache>
                <c:formatCode>General</c:formatCode>
                <c:ptCount val="2"/>
                <c:pt idx="0">
                  <c:v>210800</c:v>
                </c:pt>
                <c:pt idx="1">
                  <c:v>519000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11-4859-895C-05246431C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7902224"/>
        <c:axId val="417896400"/>
      </c:barChart>
      <c:catAx>
        <c:axId val="417902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896400"/>
        <c:crosses val="autoZero"/>
        <c:auto val="1"/>
        <c:lblAlgn val="ctr"/>
        <c:lblOffset val="100"/>
        <c:noMultiLvlLbl val="0"/>
      </c:catAx>
      <c:valAx>
        <c:axId val="417896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790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[HEALTHINSURED ANALYSIS.xlsx]Sheet3!PivotTable7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GB" b="1">
                <a:solidFill>
                  <a:schemeClr val="bg2"/>
                </a:solidFill>
              </a:rPr>
              <a:t>STATE BY GENDER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2.5559105431309903E-2"/>
            </c:manualLayout>
          </c:layout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2.5559105431309903E-2"/>
            </c:manualLayout>
          </c:layout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2.5559105431309903E-2"/>
            </c:manualLayout>
          </c:layout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2.5559105431309903E-2"/>
            </c:manualLayout>
          </c:layout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2.5559105431309903E-2"/>
            </c:manualLayout>
          </c:layout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3399638336347197E-2"/>
          <c:y val="0.15373801916932908"/>
          <c:w val="0.78773931739545211"/>
          <c:h val="0.579196833622634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Sheet3!$C$38:$C$39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0"/>
                  <c:y val="-2.55591054313099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A4B-419A-AA05-50097143AD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Sheet3!$B$40:$B$64</c:f>
              <c:strCache>
                <c:ptCount val="24"/>
                <c:pt idx="0">
                  <c:v>ABIA</c:v>
                </c:pt>
                <c:pt idx="1">
                  <c:v>ABUJA</c:v>
                </c:pt>
                <c:pt idx="2">
                  <c:v>AKWA IBOM</c:v>
                </c:pt>
                <c:pt idx="3">
                  <c:v>Anambra</c:v>
                </c:pt>
                <c:pt idx="4">
                  <c:v>BAYELSA</c:v>
                </c:pt>
                <c:pt idx="5">
                  <c:v>CROSS RIVER</c:v>
                </c:pt>
                <c:pt idx="6">
                  <c:v>DELTA</c:v>
                </c:pt>
                <c:pt idx="7">
                  <c:v>Ebonyi</c:v>
                </c:pt>
                <c:pt idx="8">
                  <c:v>EDO</c:v>
                </c:pt>
                <c:pt idx="9">
                  <c:v>ENUGU</c:v>
                </c:pt>
                <c:pt idx="10">
                  <c:v>GOMBE</c:v>
                </c:pt>
                <c:pt idx="11">
                  <c:v>IMO</c:v>
                </c:pt>
                <c:pt idx="12">
                  <c:v>JIGAWA</c:v>
                </c:pt>
                <c:pt idx="13">
                  <c:v>KADUNA</c:v>
                </c:pt>
                <c:pt idx="14">
                  <c:v>KANO</c:v>
                </c:pt>
                <c:pt idx="15">
                  <c:v>KWARA</c:v>
                </c:pt>
                <c:pt idx="16">
                  <c:v>LAGOS</c:v>
                </c:pt>
                <c:pt idx="17">
                  <c:v>NASSARAWA</c:v>
                </c:pt>
                <c:pt idx="18">
                  <c:v>OGUN</c:v>
                </c:pt>
                <c:pt idx="19">
                  <c:v>ONDO</c:v>
                </c:pt>
                <c:pt idx="20">
                  <c:v>OSUN</c:v>
                </c:pt>
                <c:pt idx="21">
                  <c:v>OYO</c:v>
                </c:pt>
                <c:pt idx="22">
                  <c:v>RIVERS</c:v>
                </c:pt>
                <c:pt idx="23">
                  <c:v>SOKOTO</c:v>
                </c:pt>
              </c:strCache>
            </c:strRef>
          </c:cat>
          <c:val>
            <c:numRef>
              <c:f>Sheet3!$C$40:$C$64</c:f>
              <c:numCache>
                <c:formatCode>General</c:formatCode>
                <c:ptCount val="24"/>
                <c:pt idx="0">
                  <c:v>1000</c:v>
                </c:pt>
                <c:pt idx="3">
                  <c:v>2000</c:v>
                </c:pt>
                <c:pt idx="4">
                  <c:v>7000</c:v>
                </c:pt>
                <c:pt idx="5">
                  <c:v>2000</c:v>
                </c:pt>
                <c:pt idx="6">
                  <c:v>2000</c:v>
                </c:pt>
                <c:pt idx="8">
                  <c:v>1000</c:v>
                </c:pt>
                <c:pt idx="11">
                  <c:v>1000</c:v>
                </c:pt>
                <c:pt idx="13">
                  <c:v>7000</c:v>
                </c:pt>
                <c:pt idx="16">
                  <c:v>51000</c:v>
                </c:pt>
                <c:pt idx="17">
                  <c:v>1000</c:v>
                </c:pt>
                <c:pt idx="18">
                  <c:v>6000</c:v>
                </c:pt>
                <c:pt idx="19">
                  <c:v>1000</c:v>
                </c:pt>
                <c:pt idx="20">
                  <c:v>3000</c:v>
                </c:pt>
                <c:pt idx="21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4B-419A-AA05-50097143AD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20826048"/>
        <c:axId val="1220818144"/>
      </c:barChart>
      <c:lineChart>
        <c:grouping val="standard"/>
        <c:varyColors val="0"/>
        <c:ser>
          <c:idx val="1"/>
          <c:order val="1"/>
          <c:tx>
            <c:strRef>
              <c:f>Sheet3!$D$38:$D$39</c:f>
              <c:strCache>
                <c:ptCount val="1"/>
                <c:pt idx="0">
                  <c:v>MALE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Sheet3!$B$40:$B$64</c:f>
              <c:strCache>
                <c:ptCount val="24"/>
                <c:pt idx="0">
                  <c:v>ABIA</c:v>
                </c:pt>
                <c:pt idx="1">
                  <c:v>ABUJA</c:v>
                </c:pt>
                <c:pt idx="2">
                  <c:v>AKWA IBOM</c:v>
                </c:pt>
                <c:pt idx="3">
                  <c:v>Anambra</c:v>
                </c:pt>
                <c:pt idx="4">
                  <c:v>BAYELSA</c:v>
                </c:pt>
                <c:pt idx="5">
                  <c:v>CROSS RIVER</c:v>
                </c:pt>
                <c:pt idx="6">
                  <c:v>DELTA</c:v>
                </c:pt>
                <c:pt idx="7">
                  <c:v>Ebonyi</c:v>
                </c:pt>
                <c:pt idx="8">
                  <c:v>EDO</c:v>
                </c:pt>
                <c:pt idx="9">
                  <c:v>ENUGU</c:v>
                </c:pt>
                <c:pt idx="10">
                  <c:v>GOMBE</c:v>
                </c:pt>
                <c:pt idx="11">
                  <c:v>IMO</c:v>
                </c:pt>
                <c:pt idx="12">
                  <c:v>JIGAWA</c:v>
                </c:pt>
                <c:pt idx="13">
                  <c:v>KADUNA</c:v>
                </c:pt>
                <c:pt idx="14">
                  <c:v>KANO</c:v>
                </c:pt>
                <c:pt idx="15">
                  <c:v>KWARA</c:v>
                </c:pt>
                <c:pt idx="16">
                  <c:v>LAGOS</c:v>
                </c:pt>
                <c:pt idx="17">
                  <c:v>NASSARAWA</c:v>
                </c:pt>
                <c:pt idx="18">
                  <c:v>OGUN</c:v>
                </c:pt>
                <c:pt idx="19">
                  <c:v>ONDO</c:v>
                </c:pt>
                <c:pt idx="20">
                  <c:v>OSUN</c:v>
                </c:pt>
                <c:pt idx="21">
                  <c:v>OYO</c:v>
                </c:pt>
                <c:pt idx="22">
                  <c:v>RIVERS</c:v>
                </c:pt>
                <c:pt idx="23">
                  <c:v>SOKOTO</c:v>
                </c:pt>
              </c:strCache>
            </c:strRef>
          </c:cat>
          <c:val>
            <c:numRef>
              <c:f>Sheet3!$D$40:$D$64</c:f>
              <c:numCache>
                <c:formatCode>General</c:formatCode>
                <c:ptCount val="24"/>
                <c:pt idx="0">
                  <c:v>7000</c:v>
                </c:pt>
                <c:pt idx="1">
                  <c:v>3000</c:v>
                </c:pt>
                <c:pt idx="2">
                  <c:v>4000</c:v>
                </c:pt>
                <c:pt idx="3">
                  <c:v>24000</c:v>
                </c:pt>
                <c:pt idx="4">
                  <c:v>9000</c:v>
                </c:pt>
                <c:pt idx="5">
                  <c:v>3000</c:v>
                </c:pt>
                <c:pt idx="6">
                  <c:v>21000</c:v>
                </c:pt>
                <c:pt idx="7">
                  <c:v>2000</c:v>
                </c:pt>
                <c:pt idx="8">
                  <c:v>21000</c:v>
                </c:pt>
                <c:pt idx="9">
                  <c:v>7000</c:v>
                </c:pt>
                <c:pt idx="10">
                  <c:v>1000</c:v>
                </c:pt>
                <c:pt idx="11">
                  <c:v>13000</c:v>
                </c:pt>
                <c:pt idx="12">
                  <c:v>1000</c:v>
                </c:pt>
                <c:pt idx="13">
                  <c:v>31000</c:v>
                </c:pt>
                <c:pt idx="14">
                  <c:v>8000</c:v>
                </c:pt>
                <c:pt idx="15">
                  <c:v>2000</c:v>
                </c:pt>
                <c:pt idx="16">
                  <c:v>137000</c:v>
                </c:pt>
                <c:pt idx="18">
                  <c:v>17000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8000</c:v>
                </c:pt>
                <c:pt idx="23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4B-419A-AA05-50097143AD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20826048"/>
        <c:axId val="1220818144"/>
      </c:lineChart>
      <c:catAx>
        <c:axId val="122082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18144"/>
        <c:crosses val="autoZero"/>
        <c:auto val="1"/>
        <c:lblAlgn val="ctr"/>
        <c:lblOffset val="100"/>
        <c:noMultiLvlLbl val="0"/>
      </c:catAx>
      <c:valAx>
        <c:axId val="1220818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208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6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04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41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136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764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460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3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18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43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73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9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84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8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45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45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17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DD21-A7CA-4AEA-BB1A-85062A55F4E1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FF1616-2CE5-419A-8926-11BBE5FFEF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office-and-technology-supplies.jpg.php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eds.github.io/r_course/lecture08_intro2visualization_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image" Target="../media/image5.jpeg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business-and-technology/office-and-technology-supplies.jpg.php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chart" Target="../charts/char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.net/Growth-Drawing-Hand-Investment-Graph-Chart-4737109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82D7-806C-49ED-8EAB-94068E37E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HEALTHINSURED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5BFD7-1C19-496F-92BA-A9921E32E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CUSTOMER’S AND INCOME REVIEW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5CC2760B-F019-41AD-A0C9-3B1B4A941A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864524" y="199497"/>
            <a:ext cx="3325091" cy="327937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9D3071-9AC5-4764-9BB8-F5CAFC1927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3688" y="-13512"/>
            <a:ext cx="2768312" cy="109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09C70-6148-48A4-8ADD-EE83677D79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808593"/>
            <a:ext cx="1895302" cy="851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09C70-6148-48A4-8ADD-EE83677D79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34" y="5960993"/>
            <a:ext cx="1895302" cy="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9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E62686E-02A0-434E-9408-806524F5E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957464"/>
              </p:ext>
            </p:extLst>
          </p:nvPr>
        </p:nvGraphicFramePr>
        <p:xfrm>
          <a:off x="3374195" y="1682939"/>
          <a:ext cx="6106996" cy="4088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B25C0F3-6B81-427C-A5B7-57FC6D4FFE1C}"/>
              </a:ext>
            </a:extLst>
          </p:cNvPr>
          <p:cNvSpPr/>
          <p:nvPr/>
        </p:nvSpPr>
        <p:spPr>
          <a:xfrm>
            <a:off x="173620" y="3109913"/>
            <a:ext cx="3200575" cy="61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</a:t>
            </a:r>
            <a:r>
              <a:rPr lang="en-GB" sz="1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</a:t>
            </a:r>
          </a:p>
          <a:p>
            <a:pPr algn="l"/>
            <a:r>
              <a:rPr lang="en-GB" sz="1100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BASTION HMO CUSTOMER BLOCKED IN APRIL </a:t>
            </a:r>
          </a:p>
          <a:p>
            <a:pPr algn="l"/>
            <a:endParaRPr lang="en-GB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5C0F3-6B81-427C-A5B7-57FC6D4FFE1C}"/>
              </a:ext>
            </a:extLst>
          </p:cNvPr>
          <p:cNvSpPr/>
          <p:nvPr/>
        </p:nvSpPr>
        <p:spPr>
          <a:xfrm>
            <a:off x="2338086" y="447734"/>
            <a:ext cx="6389225" cy="455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GB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BASTION HMO CUSTOMER’S ACTIVE AND DE-ACTIVE IN APRIL 2023</a:t>
            </a:r>
            <a:endParaRPr lang="en-GB" sz="1200" b="1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GB" sz="1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99824-AB69-478F-B1B5-B4358A2D4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19" y="38431"/>
            <a:ext cx="2175775" cy="17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7EC5-65E4-497F-BD2B-0BCA02E2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BASTION MARCH COLLATION IN APRIL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04B1E-B6B5-4F6F-B88E-92DFBCF7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total 105 active customer’s in April, with N6388051 income.</a:t>
            </a:r>
          </a:p>
          <a:p>
            <a:r>
              <a:rPr lang="en-GB" dirty="0"/>
              <a:t>We have 488 de-active customer’s in a April .</a:t>
            </a:r>
          </a:p>
          <a:p>
            <a:r>
              <a:rPr lang="en-GB" dirty="0"/>
              <a:t>And 101 customer’s are blocked,</a:t>
            </a:r>
          </a:p>
        </p:txBody>
      </p:sp>
      <p:pic>
        <p:nvPicPr>
          <p:cNvPr id="4" name="Picture 3" descr="Graphical user interface">
            <a:extLst>
              <a:ext uri="{FF2B5EF4-FFF2-40B4-BE49-F238E27FC236}">
                <a16:creationId xmlns:a16="http://schemas.microsoft.com/office/drawing/2014/main" id="{E9BB0942-8E0F-48FE-BA08-FA5C008420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3789" y="3429000"/>
            <a:ext cx="3061175" cy="3236889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451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64BA14-A189-4A7E-BF06-33585276E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225093"/>
              </p:ext>
            </p:extLst>
          </p:nvPr>
        </p:nvGraphicFramePr>
        <p:xfrm>
          <a:off x="129718" y="887947"/>
          <a:ext cx="4876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DB4EF9-DA79-4138-8FA9-E0963E22E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182070"/>
              </p:ext>
            </p:extLst>
          </p:nvPr>
        </p:nvGraphicFramePr>
        <p:xfrm>
          <a:off x="0" y="3944933"/>
          <a:ext cx="47825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8C1E45-EF8B-4522-AEB3-B48CE8C1C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442041"/>
              </p:ext>
            </p:extLst>
          </p:nvPr>
        </p:nvGraphicFramePr>
        <p:xfrm>
          <a:off x="5601502" y="755258"/>
          <a:ext cx="4572000" cy="3584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79BE50D-A192-4A1A-A282-0A1022DBC73B}"/>
              </a:ext>
            </a:extLst>
          </p:cNvPr>
          <p:cNvSpPr/>
          <p:nvPr/>
        </p:nvSpPr>
        <p:spPr>
          <a:xfrm>
            <a:off x="2996632" y="169867"/>
            <a:ext cx="3831220" cy="58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</a:t>
            </a:r>
            <a:r>
              <a:rPr lang="en-GB" sz="24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CHANNEL</a:t>
            </a:r>
            <a:endParaRPr lang="en-GB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00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45810C7-3A6F-4053-98A9-308007DEE6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084146"/>
              </p:ext>
            </p:extLst>
          </p:nvPr>
        </p:nvGraphicFramePr>
        <p:xfrm>
          <a:off x="486137" y="804440"/>
          <a:ext cx="5231757" cy="3643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731F261-9B51-463A-A401-E90903CC2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6202"/>
              </p:ext>
            </p:extLst>
          </p:nvPr>
        </p:nvGraphicFramePr>
        <p:xfrm>
          <a:off x="450448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CC4DDE-5B02-4A69-9C97-66611F7C5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904664"/>
              </p:ext>
            </p:extLst>
          </p:nvPr>
        </p:nvGraphicFramePr>
        <p:xfrm>
          <a:off x="5717894" y="804440"/>
          <a:ext cx="5629275" cy="292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9497E77-68CD-4D48-BCA6-6C704A02B111}"/>
              </a:ext>
            </a:extLst>
          </p:cNvPr>
          <p:cNvSpPr/>
          <p:nvPr/>
        </p:nvSpPr>
        <p:spPr>
          <a:xfrm>
            <a:off x="2996632" y="169867"/>
            <a:ext cx="3831220" cy="58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</a:t>
            </a:r>
            <a:r>
              <a:rPr lang="en-GB" sz="24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CHANNEL</a:t>
            </a:r>
            <a:endParaRPr lang="en-GB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24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7156-CD08-40FB-B377-9DE2E01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5448-97BA-42DA-86C7-3BC6561D7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earn total income of N608750 from transfer mode of payment. And sales team AYODELE make the highest income of N16,400.</a:t>
            </a:r>
          </a:p>
          <a:p>
            <a:r>
              <a:rPr lang="en-GB" dirty="0"/>
              <a:t>In Paystack Link, we earn N729,800 in Total, while N519,000 in March and N210,800 in February.</a:t>
            </a:r>
          </a:p>
          <a:p>
            <a:r>
              <a:rPr lang="en-GB" dirty="0"/>
              <a:t>The earn N3,152,000 in Standing order, which corporate plan make the highest income with N279,400.</a:t>
            </a:r>
          </a:p>
          <a:p>
            <a:r>
              <a:rPr lang="en-GB" dirty="0"/>
              <a:t>With Upfront plan we Earn N625,850, while </a:t>
            </a:r>
            <a:r>
              <a:rPr lang="en-GB" dirty="0" err="1"/>
              <a:t>monica</a:t>
            </a:r>
            <a:r>
              <a:rPr lang="en-GB" dirty="0"/>
              <a:t> the </a:t>
            </a:r>
            <a:r>
              <a:rPr lang="en-GB" dirty="0" err="1"/>
              <a:t>saleteam</a:t>
            </a:r>
            <a:r>
              <a:rPr lang="en-GB" dirty="0"/>
              <a:t> make the highest income with N279,400.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27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75DE-A1D0-476F-9450-987FDC0C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89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479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5D1A-17C7-4197-BBE7-CD65DD3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FINDINGS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0969-5133-4FD9-9FDB-576ED3A78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Review on Enroll Customers, Active Customers, and De-Activated Customers in STERLING HEALTHINSURED</a:t>
            </a:r>
            <a:endParaRPr lang="en-GB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603DAD7-D22C-4BAC-81BA-15CAD7368D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540698" y="3416206"/>
            <a:ext cx="3857625" cy="3244108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CDF7B-DAE2-44D5-A800-A7BB2EB276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3688" y="-13512"/>
            <a:ext cx="2768312" cy="109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C77BB-BF75-464D-8BE2-BA3F8EAFEB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34" y="5808593"/>
            <a:ext cx="1895302" cy="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5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9AFE2-A647-4C05-945E-1C47E506D980}"/>
              </a:ext>
            </a:extLst>
          </p:cNvPr>
          <p:cNvSpPr/>
          <p:nvPr/>
        </p:nvSpPr>
        <p:spPr>
          <a:xfrm>
            <a:off x="0" y="0"/>
            <a:ext cx="12107119" cy="67711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D471C70-A727-4930-86D4-BEA7BEAD5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538393"/>
              </p:ext>
            </p:extLst>
          </p:nvPr>
        </p:nvGraphicFramePr>
        <p:xfrm>
          <a:off x="416687" y="749461"/>
          <a:ext cx="3981691" cy="199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F0870B-B77A-44B3-BB4B-E51747A0A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072094"/>
              </p:ext>
            </p:extLst>
          </p:nvPr>
        </p:nvGraphicFramePr>
        <p:xfrm>
          <a:off x="6412374" y="659756"/>
          <a:ext cx="3831221" cy="1846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015E285-B921-497F-B49C-531A636D2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195641"/>
              </p:ext>
            </p:extLst>
          </p:nvPr>
        </p:nvGraphicFramePr>
        <p:xfrm>
          <a:off x="291763" y="2743201"/>
          <a:ext cx="3261665" cy="1551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32CFBC-9FC1-456E-A2D6-9944850FDA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658308"/>
              </p:ext>
            </p:extLst>
          </p:nvPr>
        </p:nvGraphicFramePr>
        <p:xfrm>
          <a:off x="8181374" y="2300468"/>
          <a:ext cx="3831221" cy="199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7965EED-C3A6-4493-B1DB-7B53C9DD83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67187"/>
              </p:ext>
            </p:extLst>
          </p:nvPr>
        </p:nvGraphicFramePr>
        <p:xfrm>
          <a:off x="-17357" y="4736941"/>
          <a:ext cx="3831221" cy="1819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4F77B6-385B-46D1-97D8-861063416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18983"/>
              </p:ext>
            </p:extLst>
          </p:nvPr>
        </p:nvGraphicFramePr>
        <p:xfrm>
          <a:off x="3796495" y="4711754"/>
          <a:ext cx="4514127" cy="199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FFB3F2-2D47-418B-A245-0B51921214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62741"/>
              </p:ext>
            </p:extLst>
          </p:nvPr>
        </p:nvGraphicFramePr>
        <p:xfrm>
          <a:off x="8181374" y="4476307"/>
          <a:ext cx="3831221" cy="222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CB6FDDE-5F0F-4DC7-A269-904C39862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886900"/>
              </p:ext>
            </p:extLst>
          </p:nvPr>
        </p:nvGraphicFramePr>
        <p:xfrm>
          <a:off x="3989409" y="2743201"/>
          <a:ext cx="3646027" cy="1846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601C9A4-3530-4409-A895-17EB022390E1}"/>
              </a:ext>
            </a:extLst>
          </p:cNvPr>
          <p:cNvSpPr/>
          <p:nvPr/>
        </p:nvSpPr>
        <p:spPr>
          <a:xfrm>
            <a:off x="2743200" y="92597"/>
            <a:ext cx="5269394" cy="43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HEALTHINSURED CUSTOMER’S AND INCOME REVIEW</a:t>
            </a:r>
            <a:endParaRPr lang="en-GB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EA04E7-8E41-48DE-BA2A-67E451D682A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590" y="152927"/>
            <a:ext cx="1980689" cy="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7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91A42A-E72D-47D4-8F86-356D777FB8DC}"/>
              </a:ext>
            </a:extLst>
          </p:cNvPr>
          <p:cNvSpPr/>
          <p:nvPr/>
        </p:nvSpPr>
        <p:spPr>
          <a:xfrm>
            <a:off x="7929605" y="231370"/>
            <a:ext cx="1497028" cy="4132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STERLING</a:t>
            </a:r>
            <a:endParaRPr lang="en-GB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6734C30-A197-4432-B89A-CE3F791A19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488217"/>
              </p:ext>
            </p:extLst>
          </p:nvPr>
        </p:nvGraphicFramePr>
        <p:xfrm>
          <a:off x="270250" y="1040562"/>
          <a:ext cx="5267325" cy="298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DBD00E3-2DEB-4455-8096-955DB111E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81657"/>
              </p:ext>
            </p:extLst>
          </p:nvPr>
        </p:nvGraphicFramePr>
        <p:xfrm>
          <a:off x="6227531" y="1220974"/>
          <a:ext cx="3635002" cy="2234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F6636B9-D30F-4AC2-9F4D-DABA7358E1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407283"/>
              </p:ext>
            </p:extLst>
          </p:nvPr>
        </p:nvGraphicFramePr>
        <p:xfrm>
          <a:off x="947651" y="4295515"/>
          <a:ext cx="4589924" cy="256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E03950-7B2C-43EF-B7B7-C97089660856}"/>
              </a:ext>
            </a:extLst>
          </p:cNvPr>
          <p:cNvSpPr/>
          <p:nvPr/>
        </p:nvSpPr>
        <p:spPr>
          <a:xfrm>
            <a:off x="6096000" y="4527838"/>
            <a:ext cx="3855202" cy="6286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2023 NEW ENROLL BY AXAMASARD</a:t>
            </a:r>
          </a:p>
          <a:p>
            <a:pPr algn="l"/>
            <a:r>
              <a:rPr lang="en-GB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</a:t>
            </a:r>
            <a:r>
              <a:rPr lang="en-GB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385 CUSTOMERS</a:t>
            </a:r>
            <a:endParaRPr lang="en-GB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3FBE2-5DAB-4ED0-A12A-9A13003D27A7}"/>
              </a:ext>
            </a:extLst>
          </p:cNvPr>
          <p:cNvSpPr txBox="1"/>
          <p:nvPr/>
        </p:nvSpPr>
        <p:spPr>
          <a:xfrm>
            <a:off x="2256907" y="266009"/>
            <a:ext cx="5457306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GB" sz="18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AXAMASARD OFFLINE MAY ENROLLMENT ANALYST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66ABD9-6140-44EB-85F6-CAD27214C9F0}"/>
              </a:ext>
            </a:extLst>
          </p:cNvPr>
          <p:cNvSpPr/>
          <p:nvPr/>
        </p:nvSpPr>
        <p:spPr>
          <a:xfrm>
            <a:off x="8256266" y="6228351"/>
            <a:ext cx="1694936" cy="3417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HEALTHINSURED</a:t>
            </a:r>
          </a:p>
        </p:txBody>
      </p:sp>
    </p:spTree>
    <p:extLst>
      <p:ext uri="{BB962C8B-B14F-4D97-AF65-F5344CB8AC3E}">
        <p14:creationId xmlns:p14="http://schemas.microsoft.com/office/powerpoint/2010/main" val="156410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C7B7C-6ADA-4E24-BD5D-3ED03B2FA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040115"/>
              </p:ext>
            </p:extLst>
          </p:nvPr>
        </p:nvGraphicFramePr>
        <p:xfrm>
          <a:off x="1488559" y="574158"/>
          <a:ext cx="7687341" cy="58585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9664">
                  <a:extLst>
                    <a:ext uri="{9D8B030D-6E8A-4147-A177-3AD203B41FA5}">
                      <a16:colId xmlns:a16="http://schemas.microsoft.com/office/drawing/2014/main" val="4056454494"/>
                    </a:ext>
                  </a:extLst>
                </a:gridCol>
                <a:gridCol w="2483047">
                  <a:extLst>
                    <a:ext uri="{9D8B030D-6E8A-4147-A177-3AD203B41FA5}">
                      <a16:colId xmlns:a16="http://schemas.microsoft.com/office/drawing/2014/main" val="3112217886"/>
                    </a:ext>
                  </a:extLst>
                </a:gridCol>
                <a:gridCol w="923926">
                  <a:extLst>
                    <a:ext uri="{9D8B030D-6E8A-4147-A177-3AD203B41FA5}">
                      <a16:colId xmlns:a16="http://schemas.microsoft.com/office/drawing/2014/main" val="1578744432"/>
                    </a:ext>
                  </a:extLst>
                </a:gridCol>
                <a:gridCol w="1710704">
                  <a:extLst>
                    <a:ext uri="{9D8B030D-6E8A-4147-A177-3AD203B41FA5}">
                      <a16:colId xmlns:a16="http://schemas.microsoft.com/office/drawing/2014/main" val="3465390055"/>
                    </a:ext>
                  </a:extLst>
                </a:gridCol>
              </a:tblGrid>
              <a:tr h="4011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Row Labels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FEMALE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MALE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Grand Total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7588801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ABIA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653221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ABUJA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1956430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AKWA IBOM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64717088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Anambra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26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8184193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BAYELSA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9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16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4052493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CROSS RIVER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5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93442304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DELTA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9921345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Ebonyi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</a:rPr>
                        <a:t> 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8900082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EDO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4894509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ENUGU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1582321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GOMBE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4429815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IMO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82116291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JIGAWA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4771131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KADUNA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9132907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KANO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25945643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KWARA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7218892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LAGOS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48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131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179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1526855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NASSARAWA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49382357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OGUN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5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17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937148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ONDO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26171925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OSUN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5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3168457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OYO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0677883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RIVERS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5882596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SOKOTO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 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92023937"/>
                  </a:ext>
                </a:extLst>
              </a:tr>
              <a:tr h="21829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Grand Total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80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>
                          <a:effectLst/>
                        </a:rPr>
                        <a:t>305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u="none" strike="noStrike" dirty="0">
                          <a:effectLst/>
                        </a:rPr>
                        <a:t>385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386693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C3C10A8-86B0-4885-8550-2A34B796D865}"/>
              </a:ext>
            </a:extLst>
          </p:cNvPr>
          <p:cNvSpPr/>
          <p:nvPr/>
        </p:nvSpPr>
        <p:spPr>
          <a:xfrm>
            <a:off x="1886674" y="34786"/>
            <a:ext cx="5972536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AXAMASARD GENDER BY STATE FOR MAY,2023 ENROLLMENT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9F543-8CD3-451A-8D56-040B0DD4B0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450"/>
            <a:ext cx="1895302" cy="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5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489A-36AE-44BD-BAC1-4134882F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SUMMARY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AXAMASARD MAY ENROLL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C931-186B-4D81-B07F-2B6C3C4D9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400" b="1" dirty="0"/>
              <a:t>SUMMARY</a:t>
            </a:r>
          </a:p>
          <a:p>
            <a:r>
              <a:rPr lang="en-US" dirty="0"/>
              <a:t> From the information above it shows that, we have male enroll than female enroll which shows that our service is gender bias.</a:t>
            </a:r>
          </a:p>
          <a:p>
            <a:r>
              <a:rPr lang="en-US" dirty="0"/>
              <a:t>The State with the highest enroll is stated in descending order for the Top 3, Lagos, Kaduna, and Anambra.</a:t>
            </a:r>
          </a:p>
          <a:p>
            <a:r>
              <a:rPr lang="en-US" dirty="0"/>
              <a:t>The State with the bottom enroll are Sokoto, Nasarawa, Jigawa, And Gombe with one(1) enroll customer each.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A0EE2-3D41-48EF-821F-A7CAF6A57E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400" b="1" dirty="0"/>
              <a:t>RECOMADATION/ OBSERVATION</a:t>
            </a:r>
          </a:p>
          <a:p>
            <a:r>
              <a:rPr lang="en-US" dirty="0"/>
              <a:t>Who are the sale team?</a:t>
            </a:r>
          </a:p>
          <a:p>
            <a:r>
              <a:rPr lang="en-US" dirty="0"/>
              <a:t>Why are we having male enroll than female enroll?</a:t>
            </a:r>
          </a:p>
          <a:p>
            <a:r>
              <a:rPr lang="en-US" dirty="0"/>
              <a:t> we are having enroll from 24 state  out of 36, what are we planning to move on to the remaining 12 state?</a:t>
            </a:r>
          </a:p>
          <a:p>
            <a:endParaRPr lang="en-US" b="1" dirty="0"/>
          </a:p>
        </p:txBody>
      </p:sp>
      <p:pic>
        <p:nvPicPr>
          <p:cNvPr id="5" name="Picture 4" descr="Graphical user interface">
            <a:extLst>
              <a:ext uri="{FF2B5EF4-FFF2-40B4-BE49-F238E27FC236}">
                <a16:creationId xmlns:a16="http://schemas.microsoft.com/office/drawing/2014/main" id="{CD4EAA22-2993-4987-9BCC-36223B7E06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4002" y="3621111"/>
            <a:ext cx="3061175" cy="3236889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8C4F8-21B5-4B08-A738-FBF731FB0A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450"/>
            <a:ext cx="1895302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8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F1275C4-1B16-4B0E-AFD7-AF2A4CAC81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797773"/>
              </p:ext>
            </p:extLst>
          </p:nvPr>
        </p:nvGraphicFramePr>
        <p:xfrm>
          <a:off x="248256" y="1007051"/>
          <a:ext cx="4265871" cy="3182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A892D0-797D-438F-96D8-CA5E3108E3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794445"/>
              </p:ext>
            </p:extLst>
          </p:nvPr>
        </p:nvGraphicFramePr>
        <p:xfrm>
          <a:off x="4791919" y="1184650"/>
          <a:ext cx="4710896" cy="2438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452D93-730D-4E52-9CD4-B40E21EE99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555894"/>
              </p:ext>
            </p:extLst>
          </p:nvPr>
        </p:nvGraphicFramePr>
        <p:xfrm>
          <a:off x="2974695" y="4345365"/>
          <a:ext cx="5717893" cy="2253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C3C10A8-86B0-4885-8550-2A34B796D865}"/>
              </a:ext>
            </a:extLst>
          </p:cNvPr>
          <p:cNvSpPr/>
          <p:nvPr/>
        </p:nvSpPr>
        <p:spPr>
          <a:xfrm>
            <a:off x="3206252" y="259049"/>
            <a:ext cx="5393738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HYGIEA AND BASTION  ACTIVE AND DE-ACTIVE CUSTOMER’S</a:t>
            </a:r>
            <a:endParaRPr lang="en-GB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E97A-4DA6-4F6A-8B74-7CD7CEF849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450"/>
            <a:ext cx="1895302" cy="8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7BB9D5-1ACF-4832-8E51-1A80416BE0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661905"/>
              </p:ext>
            </p:extLst>
          </p:nvPr>
        </p:nvGraphicFramePr>
        <p:xfrm>
          <a:off x="5069711" y="1582838"/>
          <a:ext cx="5003971" cy="3729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C3C10A8-86B0-4885-8550-2A34B796D865}"/>
              </a:ext>
            </a:extLst>
          </p:cNvPr>
          <p:cNvSpPr/>
          <p:nvPr/>
        </p:nvSpPr>
        <p:spPr>
          <a:xfrm>
            <a:off x="3420260" y="455812"/>
            <a:ext cx="4427375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HYGIEA ACTIVE CUSTOMER’S</a:t>
            </a:r>
            <a:endParaRPr lang="en-GB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9F53A9D-6FDB-4D9C-BBBB-F63624B543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75241"/>
              </p:ext>
            </p:extLst>
          </p:nvPr>
        </p:nvGraphicFramePr>
        <p:xfrm>
          <a:off x="65740" y="1582837"/>
          <a:ext cx="5003971" cy="3521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C2D325D-9A45-4D7D-BC62-79F94256B2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5660"/>
            <a:ext cx="2175775" cy="17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B422-429A-44E8-AFB5-FBBB0426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HYGIEA ACTIVATED AND DE-ACTIVATED CUSTOMER’S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0AA1-BD1E-4C29-A9E8-CCE189F62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440225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SUMMARY</a:t>
            </a:r>
          </a:p>
          <a:p>
            <a:r>
              <a:rPr lang="en-US" dirty="0"/>
              <a:t>With the information in the chart above, We have 2004 customers deactivated in 2022 and 1291 deactivated in 2023.</a:t>
            </a:r>
          </a:p>
          <a:p>
            <a:r>
              <a:rPr lang="en-US" dirty="0"/>
              <a:t>The highest days of which customers have been deactivated is 818 days, and we have 272 customers that have been deactivated for the past 818 days.</a:t>
            </a:r>
          </a:p>
          <a:p>
            <a:r>
              <a:rPr lang="en-US" dirty="0"/>
              <a:t>Hygiea Active customers are 2307.</a:t>
            </a:r>
          </a:p>
          <a:p>
            <a:r>
              <a:rPr lang="en-US" dirty="0"/>
              <a:t> Presently, we have customers that have been activated for the past 818 days as the old customers (in de-active summary 2) and are still activated, They are 467 in numbers.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15C26-04C3-4C6E-B709-371A6B92FB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b="1" dirty="0"/>
              <a:t>RECCOMADATION/OBSERVATION</a:t>
            </a:r>
          </a:p>
          <a:p>
            <a:r>
              <a:rPr lang="en-US" dirty="0"/>
              <a:t>Reasons of de-activated?</a:t>
            </a:r>
          </a:p>
          <a:p>
            <a:r>
              <a:rPr lang="en-US" dirty="0"/>
              <a:t>Are Customer be satisfied?</a:t>
            </a:r>
          </a:p>
          <a:p>
            <a:r>
              <a:rPr lang="en-US" dirty="0"/>
              <a:t>We loss 3295 customer’s within 2022-2023.</a:t>
            </a:r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558F7E-F08D-485F-882C-83054D156B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0622" y="3133358"/>
            <a:ext cx="3881377" cy="3724642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FEB8E-CE20-49AC-B78E-64E4B98D31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76446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346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890</TotalTime>
  <Words>616</Words>
  <Application>Microsoft Office PowerPoint</Application>
  <PresentationFormat>Widescreen</PresentationFormat>
  <Paragraphs>177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HEALTHINSURED</vt:lpstr>
      <vt:lpstr>FINDINGS</vt:lpstr>
      <vt:lpstr>PowerPoint Presentation</vt:lpstr>
      <vt:lpstr>PowerPoint Presentation</vt:lpstr>
      <vt:lpstr>PowerPoint Presentation</vt:lpstr>
      <vt:lpstr>SUMMARY AXAMASARD MAY ENROLL</vt:lpstr>
      <vt:lpstr>PowerPoint Presentation</vt:lpstr>
      <vt:lpstr>PowerPoint Presentation</vt:lpstr>
      <vt:lpstr>HYGIEA ACTIVATED AND DE-ACTIVATED CUSTOMER’S</vt:lpstr>
      <vt:lpstr>PowerPoint Presentation</vt:lpstr>
      <vt:lpstr>BASTION MARCH COLLATION IN APRIL</vt:lpstr>
      <vt:lpstr>PowerPoint Presentation</vt:lpstr>
      <vt:lpstr>PowerPoint Presentation</vt:lpstr>
      <vt:lpstr>SUMMARY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HEALTHINSURED</dc:title>
  <dc:creator>Aminat Taiwo</dc:creator>
  <cp:lastModifiedBy>USER</cp:lastModifiedBy>
  <cp:revision>84</cp:revision>
  <dcterms:created xsi:type="dcterms:W3CDTF">2023-05-22T07:02:36Z</dcterms:created>
  <dcterms:modified xsi:type="dcterms:W3CDTF">2024-05-03T14:33:34Z</dcterms:modified>
</cp:coreProperties>
</file>